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5" r:id="rId3"/>
    <p:sldMasterId id="2147483755" r:id="rId4"/>
    <p:sldMasterId id="2147483787" r:id="rId5"/>
  </p:sldMasterIdLst>
  <p:notesMasterIdLst>
    <p:notesMasterId r:id="rId33"/>
  </p:notesMasterIdLst>
  <p:sldIdLst>
    <p:sldId id="266" r:id="rId6"/>
    <p:sldId id="842" r:id="rId7"/>
    <p:sldId id="267" r:id="rId8"/>
    <p:sldId id="2147482870" r:id="rId9"/>
    <p:sldId id="2147482871" r:id="rId10"/>
    <p:sldId id="2147482877" r:id="rId11"/>
    <p:sldId id="2147482878" r:id="rId12"/>
    <p:sldId id="2147482879" r:id="rId13"/>
    <p:sldId id="2147482880" r:id="rId14"/>
    <p:sldId id="2147482885" r:id="rId15"/>
    <p:sldId id="2147482881" r:id="rId16"/>
    <p:sldId id="2147482882" r:id="rId17"/>
    <p:sldId id="2147482883" r:id="rId18"/>
    <p:sldId id="2147482884" r:id="rId19"/>
    <p:sldId id="2147482886" r:id="rId20"/>
    <p:sldId id="2147482875" r:id="rId21"/>
    <p:sldId id="2147482888" r:id="rId22"/>
    <p:sldId id="300" r:id="rId23"/>
    <p:sldId id="287" r:id="rId24"/>
    <p:sldId id="271" r:id="rId25"/>
    <p:sldId id="2147483065" r:id="rId26"/>
    <p:sldId id="2147482983" r:id="rId27"/>
    <p:sldId id="2147482889" r:id="rId28"/>
    <p:sldId id="2147483066" r:id="rId29"/>
    <p:sldId id="288" r:id="rId30"/>
    <p:sldId id="841" r:id="rId31"/>
    <p:sldId id="316"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3684-4E76-438D-8D98-6736059C096C}">
          <p14:sldIdLst>
            <p14:sldId id="266"/>
            <p14:sldId id="842"/>
            <p14:sldId id="267"/>
            <p14:sldId id="2147482870"/>
            <p14:sldId id="2147482871"/>
            <p14:sldId id="2147482877"/>
            <p14:sldId id="2147482878"/>
            <p14:sldId id="2147482879"/>
            <p14:sldId id="2147482880"/>
            <p14:sldId id="2147482885"/>
            <p14:sldId id="2147482881"/>
            <p14:sldId id="2147482882"/>
            <p14:sldId id="2147482883"/>
            <p14:sldId id="2147482884"/>
            <p14:sldId id="2147482886"/>
            <p14:sldId id="2147482875"/>
            <p14:sldId id="2147482888"/>
            <p14:sldId id="300"/>
            <p14:sldId id="287"/>
            <p14:sldId id="271"/>
            <p14:sldId id="2147483065"/>
            <p14:sldId id="2147482983"/>
            <p14:sldId id="2147482889"/>
            <p14:sldId id="2147483066"/>
            <p14:sldId id="288"/>
            <p14:sldId id="84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6A8498-23FD-7428-9E47-33DB70BA6D2B}" name="Larsen, Trudy" initials="LT" userId="S::larsentr@oregonstate.edu::fa501139-2f47-4b1e-a59a-9523a2a23c8a" providerId="AD"/>
  <p188:author id="{E0C07ECE-5D8C-A5F7-C0F3-4D04CC3BC77B}" name="Kilgore, Megan" initials="MK" userId="S::kilgorme@oregonstate.edu::34440d79-2c96-4b54-a201-36c51a271c52" providerId="AD"/>
  <p188:author id="{00B827F5-D4FD-A005-F490-EF500F5FFA09}" name="Ray, Bonny" initials="BR" userId="S::raybo@oregonstate.edu::a5a4789d-1322-4fff-bc28-0b687a788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slund, Rachel" initials="FR" lastIdx="4" clrIdx="0">
    <p:extLst>
      <p:ext uri="{19B8F6BF-5375-455C-9EA6-DF929625EA0E}">
        <p15:presenceInfo xmlns:p15="http://schemas.microsoft.com/office/powerpoint/2012/main" userId="S-1-5-21-828376571-1197701538-1844936127-311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9B"/>
    <a:srgbClr val="D73F09"/>
    <a:srgbClr val="E8580A"/>
    <a:srgbClr val="C4D6A4"/>
    <a:srgbClr val="F29E66"/>
    <a:srgbClr val="6C1F04"/>
    <a:srgbClr val="A12F07"/>
    <a:srgbClr val="E8581E"/>
    <a:srgbClr val="4A773C"/>
    <a:srgbClr val="E86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8462C-1B1C-422B-BB5A-5E868F95A4C8}" v="2554" dt="2026-05-07T16:12:56.095"/>
    <p1510:client id="{82E4E3C7-DD47-4FE6-A729-145A22D76D78}" v="181" dt="2026-05-06T20:15:54.569"/>
    <p1510:client id="{901B8CE5-67F1-4673-A957-9B0DA078D0E2}" v="6" dt="2026-05-08T00:09:47.346"/>
    <p1510:client id="{9EF5E448-F56E-46AF-85C1-C83A4E48F142}" v="902" dt="2026-05-07T20:57:59.640"/>
    <p1510:client id="{C96DF833-46F3-48E3-8E6B-C0F6A25423EC}" v="796" dt="2026-05-08T00:02:35.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105" d="100"/>
          <a:sy n="105" d="100"/>
        </p:scale>
        <p:origin x="516"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nyn Santiago" userId="YxEoguYkXRxWvO7eG7Cf56Nr1DqZvF+0Xp4dys32fVE=" providerId="None" clId="Web-{BC1902E2-C8F2-4E68-9796-4888555D39DC}"/>
    <pc:docChg chg="modSld">
      <pc:chgData name="Keenyn Santiago" userId="YxEoguYkXRxWvO7eG7Cf56Nr1DqZvF+0Xp4dys32fVE=" providerId="None" clId="Web-{BC1902E2-C8F2-4E68-9796-4888555D39DC}" dt="2026-04-14T15:48:45.607" v="0" actId="1076"/>
      <pc:docMkLst>
        <pc:docMk/>
      </pc:docMkLst>
    </pc:docChg>
  </pc:docChgLst>
  <pc:docChgLst>
    <pc:chgData name="Brittany R McDonald" userId="182ILz0QlAHOO9E1VxhYKH73KCoVr+BVrFwTcel+7F4=" providerId="None" clId="Web-{B12FDA24-9EB0-4946-A5E2-181D2A30833E}"/>
    <pc:docChg chg="modSld">
      <pc:chgData name="Brittany R McDonald" userId="182ILz0QlAHOO9E1VxhYKH73KCoVr+BVrFwTcel+7F4=" providerId="None" clId="Web-{B12FDA24-9EB0-4946-A5E2-181D2A30833E}" dt="2026-04-15T23:31:47.293" v="16" actId="20577"/>
      <pc:docMkLst>
        <pc:docMk/>
      </pc:docMkLst>
    </pc:docChg>
  </pc:docChgLst>
  <pc:docChgLst>
    <pc:chgData name="Katie Shaw" userId="lwNnyYHSmaZfpx677z2yKM66GDKDDZbinIw4wN4ihzo=" providerId="None" clId="Web-{C96DF833-46F3-48E3-8E6B-C0F6A25423EC}"/>
    <pc:docChg chg="addSld delSld modSld modSection">
      <pc:chgData name="Katie Shaw" userId="lwNnyYHSmaZfpx677z2yKM66GDKDDZbinIw4wN4ihzo=" providerId="None" clId="Web-{C96DF833-46F3-48E3-8E6B-C0F6A25423EC}" dt="2026-05-08T00:02:35.914" v="790"/>
      <pc:docMkLst>
        <pc:docMk/>
      </pc:docMkLst>
      <pc:sldChg chg="addSp delSp modSp">
        <pc:chgData name="Katie Shaw" userId="lwNnyYHSmaZfpx677z2yKM66GDKDDZbinIw4wN4ihzo=" providerId="None" clId="Web-{C96DF833-46F3-48E3-8E6B-C0F6A25423EC}" dt="2026-05-07T23:53:12.076" v="664" actId="20577"/>
        <pc:sldMkLst>
          <pc:docMk/>
          <pc:sldMk cId="775696686" sldId="2147482883"/>
        </pc:sldMkLst>
        <pc:spChg chg="mod">
          <ac:chgData name="Katie Shaw" userId="lwNnyYHSmaZfpx677z2yKM66GDKDDZbinIw4wN4ihzo=" providerId="None" clId="Web-{C96DF833-46F3-48E3-8E6B-C0F6A25423EC}" dt="2026-05-07T23:53:12.076" v="664" actId="20577"/>
          <ac:spMkLst>
            <pc:docMk/>
            <pc:sldMk cId="775696686" sldId="2147482883"/>
            <ac:spMk id="2" creationId="{70EF4CBE-F988-0F9C-B010-0598D5738E0E}"/>
          </ac:spMkLst>
        </pc:spChg>
        <pc:spChg chg="add del">
          <ac:chgData name="Katie Shaw" userId="lwNnyYHSmaZfpx677z2yKM66GDKDDZbinIw4wN4ihzo=" providerId="None" clId="Web-{C96DF833-46F3-48E3-8E6B-C0F6A25423EC}" dt="2026-05-07T23:36:05.962" v="13"/>
          <ac:spMkLst>
            <pc:docMk/>
            <pc:sldMk cId="775696686" sldId="2147482883"/>
            <ac:spMk id="3" creationId="{9AB71803-7907-92D5-0FE9-DD6265E67903}"/>
          </ac:spMkLst>
        </pc:spChg>
        <pc:spChg chg="mod">
          <ac:chgData name="Katie Shaw" userId="lwNnyYHSmaZfpx677z2yKM66GDKDDZbinIw4wN4ihzo=" providerId="None" clId="Web-{C96DF833-46F3-48E3-8E6B-C0F6A25423EC}" dt="2026-05-07T23:36:00.727" v="10" actId="1076"/>
          <ac:spMkLst>
            <pc:docMk/>
            <pc:sldMk cId="775696686" sldId="2147482883"/>
            <ac:spMk id="4" creationId="{752C7B63-E714-CEBA-7B23-D20B28460C86}"/>
          </ac:spMkLst>
        </pc:spChg>
        <pc:spChg chg="mod">
          <ac:chgData name="Katie Shaw" userId="lwNnyYHSmaZfpx677z2yKM66GDKDDZbinIw4wN4ihzo=" providerId="None" clId="Web-{C96DF833-46F3-48E3-8E6B-C0F6A25423EC}" dt="2026-05-07T23:37:22.494" v="20" actId="20577"/>
          <ac:spMkLst>
            <pc:docMk/>
            <pc:sldMk cId="775696686" sldId="2147482883"/>
            <ac:spMk id="5" creationId="{7002E0CF-19CA-0A50-5608-19D89BB4BC12}"/>
          </ac:spMkLst>
        </pc:spChg>
        <pc:spChg chg="add del">
          <ac:chgData name="Katie Shaw" userId="lwNnyYHSmaZfpx677z2yKM66GDKDDZbinIw4wN4ihzo=" providerId="None" clId="Web-{C96DF833-46F3-48E3-8E6B-C0F6A25423EC}" dt="2026-05-07T23:36:04.774" v="12"/>
          <ac:spMkLst>
            <pc:docMk/>
            <pc:sldMk cId="775696686" sldId="2147482883"/>
            <ac:spMk id="6" creationId="{200C9AB4-79BD-920A-84FD-114A628B24B1}"/>
          </ac:spMkLst>
        </pc:spChg>
        <pc:spChg chg="mod">
          <ac:chgData name="Katie Shaw" userId="lwNnyYHSmaZfpx677z2yKM66GDKDDZbinIw4wN4ihzo=" providerId="None" clId="Web-{C96DF833-46F3-48E3-8E6B-C0F6A25423EC}" dt="2026-05-07T23:36:00.727" v="8" actId="1076"/>
          <ac:spMkLst>
            <pc:docMk/>
            <pc:sldMk cId="775696686" sldId="2147482883"/>
            <ac:spMk id="7" creationId="{BAC9DFF3-81C2-2362-BD50-1DC9A1F3B156}"/>
          </ac:spMkLst>
        </pc:spChg>
        <pc:spChg chg="mod">
          <ac:chgData name="Katie Shaw" userId="lwNnyYHSmaZfpx677z2yKM66GDKDDZbinIw4wN4ihzo=" providerId="None" clId="Web-{C96DF833-46F3-48E3-8E6B-C0F6A25423EC}" dt="2026-05-07T23:36:00.727" v="7" actId="1076"/>
          <ac:spMkLst>
            <pc:docMk/>
            <pc:sldMk cId="775696686" sldId="2147482883"/>
            <ac:spMk id="8" creationId="{AA37AC9F-0728-207B-F1B5-CCB4FD88E9E6}"/>
          </ac:spMkLst>
        </pc:spChg>
      </pc:sldChg>
      <pc:sldChg chg="delSp modSp">
        <pc:chgData name="Katie Shaw" userId="lwNnyYHSmaZfpx677z2yKM66GDKDDZbinIw4wN4ihzo=" providerId="None" clId="Web-{C96DF833-46F3-48E3-8E6B-C0F6A25423EC}" dt="2026-05-07T23:53:19.685" v="665" actId="20577"/>
        <pc:sldMkLst>
          <pc:docMk/>
          <pc:sldMk cId="639720336" sldId="2147482884"/>
        </pc:sldMkLst>
        <pc:spChg chg="mod">
          <ac:chgData name="Katie Shaw" userId="lwNnyYHSmaZfpx677z2yKM66GDKDDZbinIw4wN4ihzo=" providerId="None" clId="Web-{C96DF833-46F3-48E3-8E6B-C0F6A25423EC}" dt="2026-05-07T23:53:19.685" v="665" actId="20577"/>
          <ac:spMkLst>
            <pc:docMk/>
            <pc:sldMk cId="639720336" sldId="2147482884"/>
            <ac:spMk id="2" creationId="{D9BC0C93-3CA5-E84E-CF0C-B11705BB0B86}"/>
          </ac:spMkLst>
        </pc:spChg>
        <pc:spChg chg="del">
          <ac:chgData name="Katie Shaw" userId="lwNnyYHSmaZfpx677z2yKM66GDKDDZbinIw4wN4ihzo=" providerId="None" clId="Web-{C96DF833-46F3-48E3-8E6B-C0F6A25423EC}" dt="2026-05-07T23:37:25.729" v="21"/>
          <ac:spMkLst>
            <pc:docMk/>
            <pc:sldMk cId="639720336" sldId="2147482884"/>
            <ac:spMk id="3" creationId="{8FE19ADE-36C2-2336-72D5-42D0C3AB8469}"/>
          </ac:spMkLst>
        </pc:spChg>
        <pc:spChg chg="del">
          <ac:chgData name="Katie Shaw" userId="lwNnyYHSmaZfpx677z2yKM66GDKDDZbinIw4wN4ihzo=" providerId="None" clId="Web-{C96DF833-46F3-48E3-8E6B-C0F6A25423EC}" dt="2026-05-07T23:37:27.400" v="22"/>
          <ac:spMkLst>
            <pc:docMk/>
            <pc:sldMk cId="639720336" sldId="2147482884"/>
            <ac:spMk id="6" creationId="{9AEC9F8C-CD85-D6E1-2F47-CB43AB72E5E2}"/>
          </ac:spMkLst>
        </pc:spChg>
      </pc:sldChg>
      <pc:sldChg chg="addSp delSp modSp add mod replId modClrScheme chgLayout">
        <pc:chgData name="Katie Shaw" userId="lwNnyYHSmaZfpx677z2yKM66GDKDDZbinIw4wN4ihzo=" providerId="None" clId="Web-{C96DF833-46F3-48E3-8E6B-C0F6A25423EC}" dt="2026-05-07T23:52:56.044" v="641" actId="20577"/>
        <pc:sldMkLst>
          <pc:docMk/>
          <pc:sldMk cId="2365226034" sldId="2147482886"/>
        </pc:sldMkLst>
        <pc:spChg chg="mod ord">
          <ac:chgData name="Katie Shaw" userId="lwNnyYHSmaZfpx677z2yKM66GDKDDZbinIw4wN4ihzo=" providerId="None" clId="Web-{C96DF833-46F3-48E3-8E6B-C0F6A25423EC}" dt="2026-05-07T23:52:56.044" v="641" actId="20577"/>
          <ac:spMkLst>
            <pc:docMk/>
            <pc:sldMk cId="2365226034" sldId="2147482886"/>
            <ac:spMk id="2" creationId="{CC97C8C3-B2C7-8903-62A2-7E737137590C}"/>
          </ac:spMkLst>
        </pc:spChg>
        <pc:spChg chg="mod ord">
          <ac:chgData name="Katie Shaw" userId="lwNnyYHSmaZfpx677z2yKM66GDKDDZbinIw4wN4ihzo=" providerId="None" clId="Web-{C96DF833-46F3-48E3-8E6B-C0F6A25423EC}" dt="2026-05-07T23:51:33.090" v="632" actId="20577"/>
          <ac:spMkLst>
            <pc:docMk/>
            <pc:sldMk cId="2365226034" sldId="2147482886"/>
            <ac:spMk id="4" creationId="{0C7D8F76-9F8D-88D2-9D1A-A699D6A41293}"/>
          </ac:spMkLst>
        </pc:spChg>
        <pc:spChg chg="del">
          <ac:chgData name="Katie Shaw" userId="lwNnyYHSmaZfpx677z2yKM66GDKDDZbinIw4wN4ihzo=" providerId="None" clId="Web-{C96DF833-46F3-48E3-8E6B-C0F6A25423EC}" dt="2026-05-07T23:37:58.323" v="28"/>
          <ac:spMkLst>
            <pc:docMk/>
            <pc:sldMk cId="2365226034" sldId="2147482886"/>
            <ac:spMk id="5" creationId="{6B9CC3F7-5B7E-BEE8-EAFA-77C8543C7220}"/>
          </ac:spMkLst>
        </pc:spChg>
        <pc:spChg chg="add del mod ord">
          <ac:chgData name="Katie Shaw" userId="lwNnyYHSmaZfpx677z2yKM66GDKDDZbinIw4wN4ihzo=" providerId="None" clId="Web-{C96DF833-46F3-48E3-8E6B-C0F6A25423EC}" dt="2026-05-07T23:39:30.593" v="32"/>
          <ac:spMkLst>
            <pc:docMk/>
            <pc:sldMk cId="2365226034" sldId="2147482886"/>
            <ac:spMk id="6" creationId="{FFE287DE-3DA5-155F-71BB-4F49CF22714D}"/>
          </ac:spMkLst>
        </pc:spChg>
        <pc:spChg chg="del mod ord">
          <ac:chgData name="Katie Shaw" userId="lwNnyYHSmaZfpx677z2yKM66GDKDDZbinIw4wN4ihzo=" providerId="None" clId="Web-{C96DF833-46F3-48E3-8E6B-C0F6A25423EC}" dt="2026-05-07T23:39:35.047" v="33"/>
          <ac:spMkLst>
            <pc:docMk/>
            <pc:sldMk cId="2365226034" sldId="2147482886"/>
            <ac:spMk id="7" creationId="{3153C4DF-99F0-EEFA-F933-AC0213FA2A3F}"/>
          </ac:spMkLst>
        </pc:spChg>
        <pc:spChg chg="del mod ord">
          <ac:chgData name="Katie Shaw" userId="lwNnyYHSmaZfpx677z2yKM66GDKDDZbinIw4wN4ihzo=" providerId="None" clId="Web-{C96DF833-46F3-48E3-8E6B-C0F6A25423EC}" dt="2026-05-07T23:39:14.748" v="30"/>
          <ac:spMkLst>
            <pc:docMk/>
            <pc:sldMk cId="2365226034" sldId="2147482886"/>
            <ac:spMk id="8" creationId="{39320699-61F8-5FDA-DBC0-180D17C7F664}"/>
          </ac:spMkLst>
        </pc:spChg>
        <pc:spChg chg="add del mod ord">
          <ac:chgData name="Katie Shaw" userId="lwNnyYHSmaZfpx677z2yKM66GDKDDZbinIw4wN4ihzo=" providerId="None" clId="Web-{C96DF833-46F3-48E3-8E6B-C0F6A25423EC}" dt="2026-05-07T23:51:34.199" v="633"/>
          <ac:spMkLst>
            <pc:docMk/>
            <pc:sldMk cId="2365226034" sldId="2147482886"/>
            <ac:spMk id="9" creationId="{41C46C77-37D3-99E2-48F7-708CAC2F55EC}"/>
          </ac:spMkLst>
        </pc:spChg>
        <pc:picChg chg="add mod">
          <ac:chgData name="Katie Shaw" userId="lwNnyYHSmaZfpx677z2yKM66GDKDDZbinIw4wN4ihzo=" providerId="None" clId="Web-{C96DF833-46F3-48E3-8E6B-C0F6A25423EC}" dt="2026-05-07T23:52:11.450" v="638"/>
          <ac:picMkLst>
            <pc:docMk/>
            <pc:sldMk cId="2365226034" sldId="2147482886"/>
            <ac:picMk id="10" creationId="{4A31C5DC-F39A-9F3B-0370-540471906EC3}"/>
          </ac:picMkLst>
        </pc:picChg>
      </pc:sldChg>
      <pc:sldChg chg="modSp new del">
        <pc:chgData name="Katie Shaw" userId="lwNnyYHSmaZfpx677z2yKM66GDKDDZbinIw4wN4ihzo=" providerId="None" clId="Web-{C96DF833-46F3-48E3-8E6B-C0F6A25423EC}" dt="2026-05-08T00:02:35.914" v="790"/>
        <pc:sldMkLst>
          <pc:docMk/>
          <pc:sldMk cId="1415075902" sldId="2147482887"/>
        </pc:sldMkLst>
        <pc:spChg chg="mod">
          <ac:chgData name="Katie Shaw" userId="lwNnyYHSmaZfpx677z2yKM66GDKDDZbinIw4wN4ihzo=" providerId="None" clId="Web-{C96DF833-46F3-48E3-8E6B-C0F6A25423EC}" dt="2026-05-07T23:59:01.327" v="696" actId="20577"/>
          <ac:spMkLst>
            <pc:docMk/>
            <pc:sldMk cId="1415075902" sldId="2147482887"/>
            <ac:spMk id="4" creationId="{BD2553F5-C666-5134-640E-C29C8CCAEA40}"/>
          </ac:spMkLst>
        </pc:spChg>
      </pc:sldChg>
      <pc:sldChg chg="delSp modSp new del mod modClrScheme chgLayout">
        <pc:chgData name="Katie Shaw" userId="lwNnyYHSmaZfpx677z2yKM66GDKDDZbinIw4wN4ihzo=" providerId="None" clId="Web-{C96DF833-46F3-48E3-8E6B-C0F6A25423EC}" dt="2026-05-07T23:58:05.855" v="668"/>
        <pc:sldMkLst>
          <pc:docMk/>
          <pc:sldMk cId="1720660055" sldId="2147482887"/>
        </pc:sldMkLst>
        <pc:spChg chg="mod ord">
          <ac:chgData name="Katie Shaw" userId="lwNnyYHSmaZfpx677z2yKM66GDKDDZbinIw4wN4ihzo=" providerId="None" clId="Web-{C96DF833-46F3-48E3-8E6B-C0F6A25423EC}" dt="2026-05-07T23:56:21.362" v="667"/>
          <ac:spMkLst>
            <pc:docMk/>
            <pc:sldMk cId="1720660055" sldId="2147482887"/>
            <ac:spMk id="2" creationId="{468A0C0D-4676-E606-2D3D-B0BB0B36A882}"/>
          </ac:spMkLst>
        </pc:spChg>
        <pc:spChg chg="mod ord">
          <ac:chgData name="Katie Shaw" userId="lwNnyYHSmaZfpx677z2yKM66GDKDDZbinIw4wN4ihzo=" providerId="None" clId="Web-{C96DF833-46F3-48E3-8E6B-C0F6A25423EC}" dt="2026-05-07T23:56:21.362" v="667"/>
          <ac:spMkLst>
            <pc:docMk/>
            <pc:sldMk cId="1720660055" sldId="2147482887"/>
            <ac:spMk id="3" creationId="{510B2DA6-62AB-DCDA-C48C-ACD57DEB73C6}"/>
          </ac:spMkLst>
        </pc:spChg>
        <pc:spChg chg="del">
          <ac:chgData name="Katie Shaw" userId="lwNnyYHSmaZfpx677z2yKM66GDKDDZbinIw4wN4ihzo=" providerId="None" clId="Web-{C96DF833-46F3-48E3-8E6B-C0F6A25423EC}" dt="2026-05-07T23:56:21.362" v="667"/>
          <ac:spMkLst>
            <pc:docMk/>
            <pc:sldMk cId="1720660055" sldId="2147482887"/>
            <ac:spMk id="4" creationId="{30094067-F505-A680-0978-EE1EBFDCC4D2}"/>
          </ac:spMkLst>
        </pc:spChg>
      </pc:sldChg>
      <pc:sldChg chg="addSp modSp new mod modClrScheme chgLayout">
        <pc:chgData name="Katie Shaw" userId="lwNnyYHSmaZfpx677z2yKM66GDKDDZbinIw4wN4ihzo=" providerId="None" clId="Web-{C96DF833-46F3-48E3-8E6B-C0F6A25423EC}" dt="2026-05-08T00:02:30.492" v="789" actId="20577"/>
        <pc:sldMkLst>
          <pc:docMk/>
          <pc:sldMk cId="2300031333" sldId="2147482888"/>
        </pc:sldMkLst>
        <pc:spChg chg="mod ord">
          <ac:chgData name="Katie Shaw" userId="lwNnyYHSmaZfpx677z2yKM66GDKDDZbinIw4wN4ihzo=" providerId="None" clId="Web-{C96DF833-46F3-48E3-8E6B-C0F6A25423EC}" dt="2026-05-07T23:59:32.157" v="701"/>
          <ac:spMkLst>
            <pc:docMk/>
            <pc:sldMk cId="2300031333" sldId="2147482888"/>
            <ac:spMk id="2" creationId="{6D3A74B1-EEDD-5FB4-6449-AF2F4B90B735}"/>
          </ac:spMkLst>
        </pc:spChg>
        <pc:spChg chg="mod ord">
          <ac:chgData name="Katie Shaw" userId="lwNnyYHSmaZfpx677z2yKM66GDKDDZbinIw4wN4ihzo=" providerId="None" clId="Web-{C96DF833-46F3-48E3-8E6B-C0F6A25423EC}" dt="2026-05-07T23:59:21.641" v="698"/>
          <ac:spMkLst>
            <pc:docMk/>
            <pc:sldMk cId="2300031333" sldId="2147482888"/>
            <ac:spMk id="3" creationId="{592A6282-645B-8BA9-6F94-156046AD97D3}"/>
          </ac:spMkLst>
        </pc:spChg>
        <pc:spChg chg="mod ord">
          <ac:chgData name="Katie Shaw" userId="lwNnyYHSmaZfpx677z2yKM66GDKDDZbinIw4wN4ihzo=" providerId="None" clId="Web-{C96DF833-46F3-48E3-8E6B-C0F6A25423EC}" dt="2026-05-08T00:02:30.492" v="789" actId="20577"/>
          <ac:spMkLst>
            <pc:docMk/>
            <pc:sldMk cId="2300031333" sldId="2147482888"/>
            <ac:spMk id="4" creationId="{D4D92449-E3EA-3B05-387A-2DC5354741CF}"/>
          </ac:spMkLst>
        </pc:spChg>
        <pc:spChg chg="add mod ord">
          <ac:chgData name="Katie Shaw" userId="lwNnyYHSmaZfpx677z2yKM66GDKDDZbinIw4wN4ihzo=" providerId="None" clId="Web-{C96DF833-46F3-48E3-8E6B-C0F6A25423EC}" dt="2026-05-07T23:59:21.641" v="698"/>
          <ac:spMkLst>
            <pc:docMk/>
            <pc:sldMk cId="2300031333" sldId="2147482888"/>
            <ac:spMk id="5" creationId="{AA082061-6F46-218E-561E-14AD86099C9A}"/>
          </ac:spMkLst>
        </pc:spChg>
      </pc:sldChg>
    </pc:docChg>
  </pc:docChgLst>
  <pc:docChgLst>
    <pc:chgData name="Christina Schaaf" userId="43x+tH3yAH2czGWYcIS4/sr4PEnLz3tek7uPcgYlI8E=" providerId="None" clId="Web-{82E4E3C7-DD47-4FE6-A729-145A22D76D78}"/>
    <pc:docChg chg="modSld">
      <pc:chgData name="Christina Schaaf" userId="43x+tH3yAH2czGWYcIS4/sr4PEnLz3tek7uPcgYlI8E=" providerId="None" clId="Web-{82E4E3C7-DD47-4FE6-A729-145A22D76D78}" dt="2026-05-06T20:15:53.256" v="181" actId="20577"/>
      <pc:docMkLst>
        <pc:docMk/>
      </pc:docMkLst>
      <pc:sldChg chg="modSp">
        <pc:chgData name="Christina Schaaf" userId="43x+tH3yAH2czGWYcIS4/sr4PEnLz3tek7uPcgYlI8E=" providerId="None" clId="Web-{82E4E3C7-DD47-4FE6-A729-145A22D76D78}" dt="2026-05-06T20:13:00.385" v="94" actId="20577"/>
        <pc:sldMkLst>
          <pc:docMk/>
          <pc:sldMk cId="3689490652" sldId="2147482871"/>
        </pc:sldMkLst>
        <pc:spChg chg="mod">
          <ac:chgData name="Christina Schaaf" userId="43x+tH3yAH2czGWYcIS4/sr4PEnLz3tek7uPcgYlI8E=" providerId="None" clId="Web-{82E4E3C7-DD47-4FE6-A729-145A22D76D78}" dt="2026-05-06T20:13:00.385" v="94" actId="20577"/>
          <ac:spMkLst>
            <pc:docMk/>
            <pc:sldMk cId="3689490652" sldId="2147482871"/>
            <ac:spMk id="4" creationId="{576768DB-B66A-1BEA-3699-C077724BEC96}"/>
          </ac:spMkLst>
        </pc:spChg>
      </pc:sldChg>
    </pc:docChg>
  </pc:docChgLst>
  <pc:docChgLst>
    <pc:chgData name="Angela Williamson" userId="nCGUFqJ+fB27d3tTDo8GWGRriSLKJYcThCWS6trkjHw=" providerId="None" clId="Web-{3E68462C-1B1C-422B-BB5A-5E868F95A4C8}"/>
    <pc:docChg chg="addSld delSld modSld modSection">
      <pc:chgData name="Angela Williamson" userId="nCGUFqJ+fB27d3tTDo8GWGRriSLKJYcThCWS6trkjHw=" providerId="None" clId="Web-{3E68462C-1B1C-422B-BB5A-5E868F95A4C8}" dt="2026-05-07T16:12:56.095" v="2542" actId="20577"/>
      <pc:docMkLst>
        <pc:docMk/>
      </pc:docMkLst>
      <pc:sldChg chg="del">
        <pc:chgData name="Angela Williamson" userId="nCGUFqJ+fB27d3tTDo8GWGRriSLKJYcThCWS6trkjHw=" providerId="None" clId="Web-{3E68462C-1B1C-422B-BB5A-5E868F95A4C8}" dt="2026-05-07T15:15:24.329" v="337"/>
        <pc:sldMkLst>
          <pc:docMk/>
          <pc:sldMk cId="2600917925" sldId="2147482873"/>
        </pc:sldMkLst>
      </pc:sldChg>
      <pc:sldChg chg="del">
        <pc:chgData name="Angela Williamson" userId="nCGUFqJ+fB27d3tTDo8GWGRriSLKJYcThCWS6trkjHw=" providerId="None" clId="Web-{3E68462C-1B1C-422B-BB5A-5E868F95A4C8}" dt="2026-05-07T15:40:57.311" v="2373"/>
        <pc:sldMkLst>
          <pc:docMk/>
          <pc:sldMk cId="3211629486" sldId="2147482874"/>
        </pc:sldMkLst>
      </pc:sldChg>
      <pc:sldChg chg="modSp">
        <pc:chgData name="Angela Williamson" userId="nCGUFqJ+fB27d3tTDo8GWGRriSLKJYcThCWS6trkjHw=" providerId="None" clId="Web-{3E68462C-1B1C-422B-BB5A-5E868F95A4C8}" dt="2026-05-07T16:12:56.095" v="2542" actId="20577"/>
        <pc:sldMkLst>
          <pc:docMk/>
          <pc:sldMk cId="561242672" sldId="2147482875"/>
        </pc:sldMkLst>
        <pc:spChg chg="mod">
          <ac:chgData name="Angela Williamson" userId="nCGUFqJ+fB27d3tTDo8GWGRriSLKJYcThCWS6trkjHw=" providerId="None" clId="Web-{3E68462C-1B1C-422B-BB5A-5E868F95A4C8}" dt="2026-05-07T16:12:56.095" v="2542" actId="20577"/>
          <ac:spMkLst>
            <pc:docMk/>
            <pc:sldMk cId="561242672" sldId="2147482875"/>
            <ac:spMk id="4" creationId="{AF8CDEA0-D558-D059-BA5E-A3FE7CF6A5B8}"/>
          </ac:spMkLst>
        </pc:spChg>
      </pc:sldChg>
      <pc:sldChg chg="modSp new">
        <pc:chgData name="Angela Williamson" userId="nCGUFqJ+fB27d3tTDo8GWGRriSLKJYcThCWS6trkjHw=" providerId="None" clId="Web-{3E68462C-1B1C-422B-BB5A-5E868F95A4C8}" dt="2026-05-07T15:15:21.626" v="336" actId="20577"/>
        <pc:sldMkLst>
          <pc:docMk/>
          <pc:sldMk cId="2335545238" sldId="2147482877"/>
        </pc:sldMkLst>
        <pc:spChg chg="mod">
          <ac:chgData name="Angela Williamson" userId="nCGUFqJ+fB27d3tTDo8GWGRriSLKJYcThCWS6trkjHw=" providerId="None" clId="Web-{3E68462C-1B1C-422B-BB5A-5E868F95A4C8}" dt="2026-05-07T15:12:03.169" v="6" actId="20577"/>
          <ac:spMkLst>
            <pc:docMk/>
            <pc:sldMk cId="2335545238" sldId="2147482877"/>
            <ac:spMk id="2" creationId="{727E1637-43DC-C65A-83CE-BC2E8AA031B0}"/>
          </ac:spMkLst>
        </pc:spChg>
        <pc:spChg chg="mod">
          <ac:chgData name="Angela Williamson" userId="nCGUFqJ+fB27d3tTDo8GWGRriSLKJYcThCWS6trkjHw=" providerId="None" clId="Web-{3E68462C-1B1C-422B-BB5A-5E868F95A4C8}" dt="2026-05-07T15:15:21.626" v="336" actId="20577"/>
          <ac:spMkLst>
            <pc:docMk/>
            <pc:sldMk cId="2335545238" sldId="2147482877"/>
            <ac:spMk id="4" creationId="{80540847-B060-7DA4-E27A-DDAB8DB5B016}"/>
          </ac:spMkLst>
        </pc:spChg>
      </pc:sldChg>
      <pc:sldChg chg="modSp new">
        <pc:chgData name="Angela Williamson" userId="nCGUFqJ+fB27d3tTDo8GWGRriSLKJYcThCWS6trkjHw=" providerId="None" clId="Web-{3E68462C-1B1C-422B-BB5A-5E868F95A4C8}" dt="2026-05-07T15:40:27.778" v="2369" actId="20577"/>
        <pc:sldMkLst>
          <pc:docMk/>
          <pc:sldMk cId="3032280822" sldId="2147482878"/>
        </pc:sldMkLst>
        <pc:spChg chg="mod">
          <ac:chgData name="Angela Williamson" userId="nCGUFqJ+fB27d3tTDo8GWGRriSLKJYcThCWS6trkjHw=" providerId="None" clId="Web-{3E68462C-1B1C-422B-BB5A-5E868F95A4C8}" dt="2026-05-07T15:40:27.778" v="2369" actId="20577"/>
          <ac:spMkLst>
            <pc:docMk/>
            <pc:sldMk cId="3032280822" sldId="2147482878"/>
            <ac:spMk id="2" creationId="{96DAAE80-10BF-A95D-134A-22296DD53C30}"/>
          </ac:spMkLst>
        </pc:spChg>
        <pc:spChg chg="mod">
          <ac:chgData name="Angela Williamson" userId="nCGUFqJ+fB27d3tTDo8GWGRriSLKJYcThCWS6trkjHw=" providerId="None" clId="Web-{3E68462C-1B1C-422B-BB5A-5E868F95A4C8}" dt="2026-05-07T15:23:09.724" v="699" actId="20577"/>
          <ac:spMkLst>
            <pc:docMk/>
            <pc:sldMk cId="3032280822" sldId="2147482878"/>
            <ac:spMk id="4" creationId="{13B69EFC-7AAF-8EE7-783D-2AA85BE384A3}"/>
          </ac:spMkLst>
        </pc:spChg>
      </pc:sldChg>
      <pc:sldChg chg="modSp new">
        <pc:chgData name="Angela Williamson" userId="nCGUFqJ+fB27d3tTDo8GWGRriSLKJYcThCWS6trkjHw=" providerId="None" clId="Web-{3E68462C-1B1C-422B-BB5A-5E868F95A4C8}" dt="2026-05-07T15:40:34.653" v="2370" actId="20577"/>
        <pc:sldMkLst>
          <pc:docMk/>
          <pc:sldMk cId="2757203898" sldId="2147482879"/>
        </pc:sldMkLst>
        <pc:spChg chg="mod">
          <ac:chgData name="Angela Williamson" userId="nCGUFqJ+fB27d3tTDo8GWGRriSLKJYcThCWS6trkjHw=" providerId="None" clId="Web-{3E68462C-1B1C-422B-BB5A-5E868F95A4C8}" dt="2026-05-07T15:40:34.653" v="2370" actId="20577"/>
          <ac:spMkLst>
            <pc:docMk/>
            <pc:sldMk cId="2757203898" sldId="2147482879"/>
            <ac:spMk id="2" creationId="{641D2FBD-B9D1-92E9-3943-265D0D9D03C3}"/>
          </ac:spMkLst>
        </pc:spChg>
        <pc:spChg chg="mod">
          <ac:chgData name="Angela Williamson" userId="nCGUFqJ+fB27d3tTDo8GWGRriSLKJYcThCWS6trkjHw=" providerId="None" clId="Web-{3E68462C-1B1C-422B-BB5A-5E868F95A4C8}" dt="2026-05-07T15:24:51.948" v="860" actId="20577"/>
          <ac:spMkLst>
            <pc:docMk/>
            <pc:sldMk cId="2757203898" sldId="2147482879"/>
            <ac:spMk id="4" creationId="{A59BB55D-5F6C-F5F1-09E7-DEA514AEA46E}"/>
          </ac:spMkLst>
        </pc:spChg>
      </pc:sldChg>
      <pc:sldChg chg="modSp new">
        <pc:chgData name="Angela Williamson" userId="nCGUFqJ+fB27d3tTDo8GWGRriSLKJYcThCWS6trkjHw=" providerId="None" clId="Web-{3E68462C-1B1C-422B-BB5A-5E868F95A4C8}" dt="2026-05-07T15:27:13.219" v="1179" actId="20577"/>
        <pc:sldMkLst>
          <pc:docMk/>
          <pc:sldMk cId="1014949553" sldId="2147482880"/>
        </pc:sldMkLst>
        <pc:spChg chg="mod">
          <ac:chgData name="Angela Williamson" userId="nCGUFqJ+fB27d3tTDo8GWGRriSLKJYcThCWS6trkjHw=" providerId="None" clId="Web-{3E68462C-1B1C-422B-BB5A-5E868F95A4C8}" dt="2026-05-07T15:25:12.152" v="872" actId="20577"/>
          <ac:spMkLst>
            <pc:docMk/>
            <pc:sldMk cId="1014949553" sldId="2147482880"/>
            <ac:spMk id="2" creationId="{E0A0A1C5-176D-0B02-EEF0-E40ED827C600}"/>
          </ac:spMkLst>
        </pc:spChg>
        <pc:spChg chg="mod">
          <ac:chgData name="Angela Williamson" userId="nCGUFqJ+fB27d3tTDo8GWGRriSLKJYcThCWS6trkjHw=" providerId="None" clId="Web-{3E68462C-1B1C-422B-BB5A-5E868F95A4C8}" dt="2026-05-07T15:27:13.219" v="1179" actId="20577"/>
          <ac:spMkLst>
            <pc:docMk/>
            <pc:sldMk cId="1014949553" sldId="2147482880"/>
            <ac:spMk id="4" creationId="{343B88A4-AE52-BFA1-795A-A2EC0947BD9C}"/>
          </ac:spMkLst>
        </pc:spChg>
      </pc:sldChg>
      <pc:sldChg chg="modSp new">
        <pc:chgData name="Angela Williamson" userId="nCGUFqJ+fB27d3tTDo8GWGRriSLKJYcThCWS6trkjHw=" providerId="None" clId="Web-{3E68462C-1B1C-422B-BB5A-5E868F95A4C8}" dt="2026-05-07T15:29:55.697" v="1452" actId="20577"/>
        <pc:sldMkLst>
          <pc:docMk/>
          <pc:sldMk cId="565945311" sldId="2147482881"/>
        </pc:sldMkLst>
        <pc:spChg chg="mod">
          <ac:chgData name="Angela Williamson" userId="nCGUFqJ+fB27d3tTDo8GWGRriSLKJYcThCWS6trkjHw=" providerId="None" clId="Web-{3E68462C-1B1C-422B-BB5A-5E868F95A4C8}" dt="2026-05-07T15:27:20.314" v="1186" actId="20577"/>
          <ac:spMkLst>
            <pc:docMk/>
            <pc:sldMk cId="565945311" sldId="2147482881"/>
            <ac:spMk id="2" creationId="{199B1740-E0F6-B5A6-D69D-0E174BBD21EA}"/>
          </ac:spMkLst>
        </pc:spChg>
        <pc:spChg chg="mod">
          <ac:chgData name="Angela Williamson" userId="nCGUFqJ+fB27d3tTDo8GWGRriSLKJYcThCWS6trkjHw=" providerId="None" clId="Web-{3E68462C-1B1C-422B-BB5A-5E868F95A4C8}" dt="2026-05-07T15:29:55.697" v="1452" actId="20577"/>
          <ac:spMkLst>
            <pc:docMk/>
            <pc:sldMk cId="565945311" sldId="2147482881"/>
            <ac:spMk id="4" creationId="{59E143C4-0868-2727-1CE8-B32C059AD333}"/>
          </ac:spMkLst>
        </pc:spChg>
      </pc:sldChg>
      <pc:sldChg chg="modSp new">
        <pc:chgData name="Angela Williamson" userId="nCGUFqJ+fB27d3tTDo8GWGRriSLKJYcThCWS6trkjHw=" providerId="None" clId="Web-{3E68462C-1B1C-422B-BB5A-5E868F95A4C8}" dt="2026-05-07T15:40:51.076" v="2372" actId="20577"/>
        <pc:sldMkLst>
          <pc:docMk/>
          <pc:sldMk cId="3769488972" sldId="2147482882"/>
        </pc:sldMkLst>
        <pc:spChg chg="mod">
          <ac:chgData name="Angela Williamson" userId="nCGUFqJ+fB27d3tTDo8GWGRriSLKJYcThCWS6trkjHw=" providerId="None" clId="Web-{3E68462C-1B1C-422B-BB5A-5E868F95A4C8}" dt="2026-05-07T15:40:51.076" v="2372" actId="20577"/>
          <ac:spMkLst>
            <pc:docMk/>
            <pc:sldMk cId="3769488972" sldId="2147482882"/>
            <ac:spMk id="2" creationId="{8FE40FF1-4BDE-7EAA-119B-9D0805DAA3CD}"/>
          </ac:spMkLst>
        </pc:spChg>
        <pc:spChg chg="mod">
          <ac:chgData name="Angela Williamson" userId="nCGUFqJ+fB27d3tTDo8GWGRriSLKJYcThCWS6trkjHw=" providerId="None" clId="Web-{3E68462C-1B1C-422B-BB5A-5E868F95A4C8}" dt="2026-05-07T15:33:38.590" v="1810" actId="20577"/>
          <ac:spMkLst>
            <pc:docMk/>
            <pc:sldMk cId="3769488972" sldId="2147482882"/>
            <ac:spMk id="4" creationId="{B0C74550-A226-F3D6-179A-B3065905C931}"/>
          </ac:spMkLst>
        </pc:spChg>
      </pc:sldChg>
      <pc:sldChg chg="modSp new">
        <pc:chgData name="Angela Williamson" userId="nCGUFqJ+fB27d3tTDo8GWGRriSLKJYcThCWS6trkjHw=" providerId="None" clId="Web-{3E68462C-1B1C-422B-BB5A-5E868F95A4C8}" dt="2026-05-07T15:36:35.223" v="2041" actId="20577"/>
        <pc:sldMkLst>
          <pc:docMk/>
          <pc:sldMk cId="775696686" sldId="2147482883"/>
        </pc:sldMkLst>
        <pc:spChg chg="mod">
          <ac:chgData name="Angela Williamson" userId="nCGUFqJ+fB27d3tTDo8GWGRriSLKJYcThCWS6trkjHw=" providerId="None" clId="Web-{3E68462C-1B1C-422B-BB5A-5E868F95A4C8}" dt="2026-05-07T15:34:33.499" v="1822" actId="20577"/>
          <ac:spMkLst>
            <pc:docMk/>
            <pc:sldMk cId="775696686" sldId="2147482883"/>
            <ac:spMk id="2" creationId="{70EF4CBE-F988-0F9C-B010-0598D5738E0E}"/>
          </ac:spMkLst>
        </pc:spChg>
        <pc:spChg chg="mod">
          <ac:chgData name="Angela Williamson" userId="nCGUFqJ+fB27d3tTDo8GWGRriSLKJYcThCWS6trkjHw=" providerId="None" clId="Web-{3E68462C-1B1C-422B-BB5A-5E868F95A4C8}" dt="2026-05-07T15:34:40.671" v="1830" actId="20577"/>
          <ac:spMkLst>
            <pc:docMk/>
            <pc:sldMk cId="775696686" sldId="2147482883"/>
            <ac:spMk id="4" creationId="{752C7B63-E714-CEBA-7B23-D20B28460C86}"/>
          </ac:spMkLst>
        </pc:spChg>
        <pc:spChg chg="mod">
          <ac:chgData name="Angela Williamson" userId="nCGUFqJ+fB27d3tTDo8GWGRriSLKJYcThCWS6trkjHw=" providerId="None" clId="Web-{3E68462C-1B1C-422B-BB5A-5E868F95A4C8}" dt="2026-05-07T15:35:21.204" v="1906" actId="20577"/>
          <ac:spMkLst>
            <pc:docMk/>
            <pc:sldMk cId="775696686" sldId="2147482883"/>
            <ac:spMk id="5" creationId="{7002E0CF-19CA-0A50-5608-19D89BB4BC12}"/>
          </ac:spMkLst>
        </pc:spChg>
        <pc:spChg chg="mod">
          <ac:chgData name="Angela Williamson" userId="nCGUFqJ+fB27d3tTDo8GWGRriSLKJYcThCWS6trkjHw=" providerId="None" clId="Web-{3E68462C-1B1C-422B-BB5A-5E868F95A4C8}" dt="2026-05-07T15:35:26.612" v="1916" actId="20577"/>
          <ac:spMkLst>
            <pc:docMk/>
            <pc:sldMk cId="775696686" sldId="2147482883"/>
            <ac:spMk id="7" creationId="{BAC9DFF3-81C2-2362-BD50-1DC9A1F3B156}"/>
          </ac:spMkLst>
        </pc:spChg>
        <pc:spChg chg="mod">
          <ac:chgData name="Angela Williamson" userId="nCGUFqJ+fB27d3tTDo8GWGRriSLKJYcThCWS6trkjHw=" providerId="None" clId="Web-{3E68462C-1B1C-422B-BB5A-5E868F95A4C8}" dt="2026-05-07T15:36:35.223" v="2041" actId="20577"/>
          <ac:spMkLst>
            <pc:docMk/>
            <pc:sldMk cId="775696686" sldId="2147482883"/>
            <ac:spMk id="8" creationId="{AA37AC9F-0728-207B-F1B5-CCB4FD88E9E6}"/>
          </ac:spMkLst>
        </pc:spChg>
      </pc:sldChg>
      <pc:sldChg chg="modSp new">
        <pc:chgData name="Angela Williamson" userId="nCGUFqJ+fB27d3tTDo8GWGRriSLKJYcThCWS6trkjHw=" providerId="None" clId="Web-{3E68462C-1B1C-422B-BB5A-5E868F95A4C8}" dt="2026-05-07T15:41:28.390" v="2375" actId="20577"/>
        <pc:sldMkLst>
          <pc:docMk/>
          <pc:sldMk cId="639720336" sldId="2147482884"/>
        </pc:sldMkLst>
        <pc:spChg chg="mod">
          <ac:chgData name="Angela Williamson" userId="nCGUFqJ+fB27d3tTDo8GWGRriSLKJYcThCWS6trkjHw=" providerId="None" clId="Web-{3E68462C-1B1C-422B-BB5A-5E868F95A4C8}" dt="2026-05-07T15:36:47.427" v="2058" actId="20577"/>
          <ac:spMkLst>
            <pc:docMk/>
            <pc:sldMk cId="639720336" sldId="2147482884"/>
            <ac:spMk id="2" creationId="{D9BC0C93-3CA5-E84E-CF0C-B11705BB0B86}"/>
          </ac:spMkLst>
        </pc:spChg>
        <pc:spChg chg="mod">
          <ac:chgData name="Angela Williamson" userId="nCGUFqJ+fB27d3tTDo8GWGRriSLKJYcThCWS6trkjHw=" providerId="None" clId="Web-{3E68462C-1B1C-422B-BB5A-5E868F95A4C8}" dt="2026-05-07T15:36:53.006" v="2069" actId="20577"/>
          <ac:spMkLst>
            <pc:docMk/>
            <pc:sldMk cId="639720336" sldId="2147482884"/>
            <ac:spMk id="4" creationId="{534A75D0-3615-2D34-4374-70C46AE94AC0}"/>
          </ac:spMkLst>
        </pc:spChg>
        <pc:spChg chg="mod">
          <ac:chgData name="Angela Williamson" userId="nCGUFqJ+fB27d3tTDo8GWGRriSLKJYcThCWS6trkjHw=" providerId="None" clId="Web-{3E68462C-1B1C-422B-BB5A-5E868F95A4C8}" dt="2026-05-07T15:38:03.726" v="2256" actId="20577"/>
          <ac:spMkLst>
            <pc:docMk/>
            <pc:sldMk cId="639720336" sldId="2147482884"/>
            <ac:spMk id="5" creationId="{AABA0295-5E45-7565-CA51-2D2545A2E085}"/>
          </ac:spMkLst>
        </pc:spChg>
        <pc:spChg chg="mod">
          <ac:chgData name="Angela Williamson" userId="nCGUFqJ+fB27d3tTDo8GWGRriSLKJYcThCWS6trkjHw=" providerId="None" clId="Web-{3E68462C-1B1C-422B-BB5A-5E868F95A4C8}" dt="2026-05-07T15:38:10.601" v="2266" actId="20577"/>
          <ac:spMkLst>
            <pc:docMk/>
            <pc:sldMk cId="639720336" sldId="2147482884"/>
            <ac:spMk id="7" creationId="{4385565D-48E6-1D03-C8F3-86D200C7115B}"/>
          </ac:spMkLst>
        </pc:spChg>
        <pc:spChg chg="mod">
          <ac:chgData name="Angela Williamson" userId="nCGUFqJ+fB27d3tTDo8GWGRriSLKJYcThCWS6trkjHw=" providerId="None" clId="Web-{3E68462C-1B1C-422B-BB5A-5E868F95A4C8}" dt="2026-05-07T15:41:28.390" v="2375" actId="20577"/>
          <ac:spMkLst>
            <pc:docMk/>
            <pc:sldMk cId="639720336" sldId="2147482884"/>
            <ac:spMk id="8" creationId="{9868E391-B587-42BA-8128-56CDA996ABD3}"/>
          </ac:spMkLst>
        </pc:spChg>
      </pc:sldChg>
    </pc:docChg>
  </pc:docChgLst>
  <pc:docChgLst>
    <pc:chgData name="Brittany R McDonald" userId="182ILz0QlAHOO9E1VxhYKH73KCoVr+BVrFwTcel+7F4=" providerId="None" clId="Web-{901B8CE5-67F1-4673-A957-9B0DA078D0E2}"/>
    <pc:docChg chg="modSld sldOrd">
      <pc:chgData name="Brittany R McDonald" userId="182ILz0QlAHOO9E1VxhYKH73KCoVr+BVrFwTcel+7F4=" providerId="None" clId="Web-{901B8CE5-67F1-4673-A957-9B0DA078D0E2}" dt="2026-05-08T00:09:47.346" v="3"/>
      <pc:docMkLst>
        <pc:docMk/>
      </pc:docMkLst>
      <pc:sldChg chg="modSp">
        <pc:chgData name="Brittany R McDonald" userId="182ILz0QlAHOO9E1VxhYKH73KCoVr+BVrFwTcel+7F4=" providerId="None" clId="Web-{901B8CE5-67F1-4673-A957-9B0DA078D0E2}" dt="2026-05-08T00:07:58.781" v="2" actId="20577"/>
        <pc:sldMkLst>
          <pc:docMk/>
          <pc:sldMk cId="1708329779" sldId="2147482870"/>
        </pc:sldMkLst>
        <pc:spChg chg="mod">
          <ac:chgData name="Brittany R McDonald" userId="182ILz0QlAHOO9E1VxhYKH73KCoVr+BVrFwTcel+7F4=" providerId="None" clId="Web-{901B8CE5-67F1-4673-A957-9B0DA078D0E2}" dt="2026-05-08T00:07:58.781" v="2" actId="20577"/>
          <ac:spMkLst>
            <pc:docMk/>
            <pc:sldMk cId="1708329779" sldId="2147482870"/>
            <ac:spMk id="3" creationId="{97A8DAA8-6CCF-45CC-427C-50A65F40B86D}"/>
          </ac:spMkLst>
        </pc:spChg>
      </pc:sldChg>
      <pc:sldChg chg="ord">
        <pc:chgData name="Brittany R McDonald" userId="182ILz0QlAHOO9E1VxhYKH73KCoVr+BVrFwTcel+7F4=" providerId="None" clId="Web-{901B8CE5-67F1-4673-A957-9B0DA078D0E2}" dt="2026-05-08T00:09:47.346" v="3"/>
        <pc:sldMkLst>
          <pc:docMk/>
          <pc:sldMk cId="2300031333" sldId="2147482888"/>
        </pc:sldMkLst>
      </pc:sldChg>
    </pc:docChg>
  </pc:docChgLst>
  <pc:docChgLst>
    <pc:chgData name="Angela Williamson" userId="nCGUFqJ+fB27d3tTDo8GWGRriSLKJYcThCWS6trkjHw=" providerId="None" clId="Web-{48315662-9B04-46F9-9170-36A54769F131}"/>
    <pc:docChg chg="modSld">
      <pc:chgData name="Angela Williamson" userId="nCGUFqJ+fB27d3tTDo8GWGRriSLKJYcThCWS6trkjHw=" providerId="None" clId="Web-{48315662-9B04-46F9-9170-36A54769F131}" dt="2026-05-01T23:26:18.589" v="9" actId="20577"/>
      <pc:docMkLst>
        <pc:docMk/>
      </pc:docMkLst>
    </pc:docChg>
  </pc:docChgLst>
  <pc:docChgLst>
    <pc:chgData name="Katie Shaw" userId="lwNnyYHSmaZfpx677z2yKM66GDKDDZbinIw4wN4ihzo=" providerId="None" clId="Web-{9EF5E448-F56E-46AF-85C1-C83A4E48F142}"/>
    <pc:docChg chg="addSld modSld modSection">
      <pc:chgData name="Katie Shaw" userId="lwNnyYHSmaZfpx677z2yKM66GDKDDZbinIw4wN4ihzo=" providerId="None" clId="Web-{9EF5E448-F56E-46AF-85C1-C83A4E48F142}" dt="2026-05-07T20:57:59.640" v="897" actId="20577"/>
      <pc:docMkLst>
        <pc:docMk/>
      </pc:docMkLst>
      <pc:sldChg chg="modSp">
        <pc:chgData name="Katie Shaw" userId="lwNnyYHSmaZfpx677z2yKM66GDKDDZbinIw4wN4ihzo=" providerId="None" clId="Web-{9EF5E448-F56E-46AF-85C1-C83A4E48F142}" dt="2026-05-07T19:58:48.400" v="1" actId="20577"/>
        <pc:sldMkLst>
          <pc:docMk/>
          <pc:sldMk cId="4231928049" sldId="267"/>
        </pc:sldMkLst>
        <pc:spChg chg="mod">
          <ac:chgData name="Katie Shaw" userId="lwNnyYHSmaZfpx677z2yKM66GDKDDZbinIw4wN4ihzo=" providerId="None" clId="Web-{9EF5E448-F56E-46AF-85C1-C83A4E48F142}" dt="2026-05-07T19:58:48.400" v="1" actId="20577"/>
          <ac:spMkLst>
            <pc:docMk/>
            <pc:sldMk cId="4231928049" sldId="267"/>
            <ac:spMk id="4" creationId="{13923E9E-B63C-E87E-A001-0A00AA0D2A77}"/>
          </ac:spMkLst>
        </pc:spChg>
      </pc:sldChg>
      <pc:sldChg chg="modSp">
        <pc:chgData name="Katie Shaw" userId="lwNnyYHSmaZfpx677z2yKM66GDKDDZbinIw4wN4ihzo=" providerId="None" clId="Web-{9EF5E448-F56E-46AF-85C1-C83A4E48F142}" dt="2026-05-07T20:53:43.281" v="863" actId="20577"/>
        <pc:sldMkLst>
          <pc:docMk/>
          <pc:sldMk cId="2335545238" sldId="2147482877"/>
        </pc:sldMkLst>
        <pc:spChg chg="mod">
          <ac:chgData name="Katie Shaw" userId="lwNnyYHSmaZfpx677z2yKM66GDKDDZbinIw4wN4ihzo=" providerId="None" clId="Web-{9EF5E448-F56E-46AF-85C1-C83A4E48F142}" dt="2026-05-07T20:53:43.281" v="863" actId="20577"/>
          <ac:spMkLst>
            <pc:docMk/>
            <pc:sldMk cId="2335545238" sldId="2147482877"/>
            <ac:spMk id="4" creationId="{80540847-B060-7DA4-E27A-DDAB8DB5B016}"/>
          </ac:spMkLst>
        </pc:spChg>
      </pc:sldChg>
      <pc:sldChg chg="modSp">
        <pc:chgData name="Katie Shaw" userId="lwNnyYHSmaZfpx677z2yKM66GDKDDZbinIw4wN4ihzo=" providerId="None" clId="Web-{9EF5E448-F56E-46AF-85C1-C83A4E48F142}" dt="2026-05-07T20:48:50.983" v="807" actId="20577"/>
        <pc:sldMkLst>
          <pc:docMk/>
          <pc:sldMk cId="3032280822" sldId="2147482878"/>
        </pc:sldMkLst>
        <pc:spChg chg="mod">
          <ac:chgData name="Katie Shaw" userId="lwNnyYHSmaZfpx677z2yKM66GDKDDZbinIw4wN4ihzo=" providerId="None" clId="Web-{9EF5E448-F56E-46AF-85C1-C83A4E48F142}" dt="2026-05-07T20:48:50.983" v="807" actId="20577"/>
          <ac:spMkLst>
            <pc:docMk/>
            <pc:sldMk cId="3032280822" sldId="2147482878"/>
            <ac:spMk id="2" creationId="{96DAAE80-10BF-A95D-134A-22296DD53C30}"/>
          </ac:spMkLst>
        </pc:spChg>
      </pc:sldChg>
      <pc:sldChg chg="modSp">
        <pc:chgData name="Katie Shaw" userId="lwNnyYHSmaZfpx677z2yKM66GDKDDZbinIw4wN4ihzo=" providerId="None" clId="Web-{9EF5E448-F56E-46AF-85C1-C83A4E48F142}" dt="2026-05-07T20:49:39.843" v="851" actId="20577"/>
        <pc:sldMkLst>
          <pc:docMk/>
          <pc:sldMk cId="2757203898" sldId="2147482879"/>
        </pc:sldMkLst>
        <pc:spChg chg="mod">
          <ac:chgData name="Katie Shaw" userId="lwNnyYHSmaZfpx677z2yKM66GDKDDZbinIw4wN4ihzo=" providerId="None" clId="Web-{9EF5E448-F56E-46AF-85C1-C83A4E48F142}" dt="2026-05-07T20:48:58.640" v="809" actId="20577"/>
          <ac:spMkLst>
            <pc:docMk/>
            <pc:sldMk cId="2757203898" sldId="2147482879"/>
            <ac:spMk id="2" creationId="{641D2FBD-B9D1-92E9-3943-265D0D9D03C3}"/>
          </ac:spMkLst>
        </pc:spChg>
        <pc:spChg chg="mod">
          <ac:chgData name="Katie Shaw" userId="lwNnyYHSmaZfpx677z2yKM66GDKDDZbinIw4wN4ihzo=" providerId="None" clId="Web-{9EF5E448-F56E-46AF-85C1-C83A4E48F142}" dt="2026-05-07T20:49:39.843" v="851" actId="20577"/>
          <ac:spMkLst>
            <pc:docMk/>
            <pc:sldMk cId="2757203898" sldId="2147482879"/>
            <ac:spMk id="4" creationId="{A59BB55D-5F6C-F5F1-09E7-DEA514AEA46E}"/>
          </ac:spMkLst>
        </pc:spChg>
      </pc:sldChg>
      <pc:sldChg chg="addSp delSp modSp">
        <pc:chgData name="Katie Shaw" userId="lwNnyYHSmaZfpx677z2yKM66GDKDDZbinIw4wN4ihzo=" providerId="None" clId="Web-{9EF5E448-F56E-46AF-85C1-C83A4E48F142}" dt="2026-05-07T20:55:08.874" v="865" actId="14100"/>
        <pc:sldMkLst>
          <pc:docMk/>
          <pc:sldMk cId="1014949553" sldId="2147482880"/>
        </pc:sldMkLst>
        <pc:spChg chg="del">
          <ac:chgData name="Katie Shaw" userId="lwNnyYHSmaZfpx677z2yKM66GDKDDZbinIw4wN4ihzo=" providerId="None" clId="Web-{9EF5E448-F56E-46AF-85C1-C83A4E48F142}" dt="2026-05-07T20:50:25.171" v="853"/>
          <ac:spMkLst>
            <pc:docMk/>
            <pc:sldMk cId="1014949553" sldId="2147482880"/>
            <ac:spMk id="3" creationId="{C001A65B-CE4A-0077-F6B7-52957F2B8B09}"/>
          </ac:spMkLst>
        </pc:spChg>
        <pc:spChg chg="mod">
          <ac:chgData name="Katie Shaw" userId="lwNnyYHSmaZfpx677z2yKM66GDKDDZbinIw4wN4ihzo=" providerId="None" clId="Web-{9EF5E448-F56E-46AF-85C1-C83A4E48F142}" dt="2026-05-07T20:55:08.874" v="865" actId="14100"/>
          <ac:spMkLst>
            <pc:docMk/>
            <pc:sldMk cId="1014949553" sldId="2147482880"/>
            <ac:spMk id="4" creationId="{343B88A4-AE52-BFA1-795A-A2EC0947BD9C}"/>
          </ac:spMkLst>
        </pc:spChg>
        <pc:spChg chg="add del mod">
          <ac:chgData name="Katie Shaw" userId="lwNnyYHSmaZfpx677z2yKM66GDKDDZbinIw4wN4ihzo=" providerId="None" clId="Web-{9EF5E448-F56E-46AF-85C1-C83A4E48F142}" dt="2026-05-07T20:50:41.609" v="859"/>
          <ac:spMkLst>
            <pc:docMk/>
            <pc:sldMk cId="1014949553" sldId="2147482880"/>
            <ac:spMk id="7" creationId="{AAD91917-239F-4C0C-6470-17ECF5AF81F3}"/>
          </ac:spMkLst>
        </pc:spChg>
        <pc:picChg chg="add del mod ord">
          <ac:chgData name="Katie Shaw" userId="lwNnyYHSmaZfpx677z2yKM66GDKDDZbinIw4wN4ihzo=" providerId="None" clId="Web-{9EF5E448-F56E-46AF-85C1-C83A4E48F142}" dt="2026-05-07T20:55:05.390" v="864" actId="14100"/>
          <ac:picMkLst>
            <pc:docMk/>
            <pc:sldMk cId="1014949553" sldId="2147482880"/>
            <ac:picMk id="5" creationId="{E59E8F9F-68E5-22FE-E48E-4DB3ADD18FAC}"/>
          </ac:picMkLst>
        </pc:picChg>
        <pc:picChg chg="add del mod ord">
          <ac:chgData name="Katie Shaw" userId="lwNnyYHSmaZfpx677z2yKM66GDKDDZbinIw4wN4ihzo=" providerId="None" clId="Web-{9EF5E448-F56E-46AF-85C1-C83A4E48F142}" dt="2026-05-07T20:50:38.952" v="858"/>
          <ac:picMkLst>
            <pc:docMk/>
            <pc:sldMk cId="1014949553" sldId="2147482880"/>
            <ac:picMk id="8" creationId="{44E0EEB7-8D7C-E2A1-F2F3-F85009B5EE7D}"/>
          </ac:picMkLst>
        </pc:picChg>
      </pc:sldChg>
      <pc:sldChg chg="modSp">
        <pc:chgData name="Katie Shaw" userId="lwNnyYHSmaZfpx677z2yKM66GDKDDZbinIw4wN4ihzo=" providerId="None" clId="Web-{9EF5E448-F56E-46AF-85C1-C83A4E48F142}" dt="2026-05-07T20:57:59.640" v="897" actId="20577"/>
        <pc:sldMkLst>
          <pc:docMk/>
          <pc:sldMk cId="565945311" sldId="2147482881"/>
        </pc:sldMkLst>
        <pc:spChg chg="mod">
          <ac:chgData name="Katie Shaw" userId="lwNnyYHSmaZfpx677z2yKM66GDKDDZbinIw4wN4ihzo=" providerId="None" clId="Web-{9EF5E448-F56E-46AF-85C1-C83A4E48F142}" dt="2026-05-07T20:57:59.640" v="897" actId="20577"/>
          <ac:spMkLst>
            <pc:docMk/>
            <pc:sldMk cId="565945311" sldId="2147482881"/>
            <ac:spMk id="4" creationId="{59E143C4-0868-2727-1CE8-B32C059AD333}"/>
          </ac:spMkLst>
        </pc:spChg>
      </pc:sldChg>
      <pc:sldChg chg="modSp add replId">
        <pc:chgData name="Katie Shaw" userId="lwNnyYHSmaZfpx677z2yKM66GDKDDZbinIw4wN4ihzo=" providerId="None" clId="Web-{9EF5E448-F56E-46AF-85C1-C83A4E48F142}" dt="2026-05-07T20:57:45.906" v="875" actId="20577"/>
        <pc:sldMkLst>
          <pc:docMk/>
          <pc:sldMk cId="1462080643" sldId="2147482885"/>
        </pc:sldMkLst>
        <pc:spChg chg="mod">
          <ac:chgData name="Katie Shaw" userId="lwNnyYHSmaZfpx677z2yKM66GDKDDZbinIw4wN4ihzo=" providerId="None" clId="Web-{9EF5E448-F56E-46AF-85C1-C83A4E48F142}" dt="2026-05-07T20:46:26.171" v="805" actId="20577"/>
          <ac:spMkLst>
            <pc:docMk/>
            <pc:sldMk cId="1462080643" sldId="2147482885"/>
            <ac:spMk id="2" creationId="{7B15E5F6-9043-DF6A-0FB7-392CEE090187}"/>
          </ac:spMkLst>
        </pc:spChg>
        <pc:spChg chg="mod">
          <ac:chgData name="Katie Shaw" userId="lwNnyYHSmaZfpx677z2yKM66GDKDDZbinIw4wN4ihzo=" providerId="None" clId="Web-{9EF5E448-F56E-46AF-85C1-C83A4E48F142}" dt="2026-05-07T20:57:45.906" v="875" actId="20577"/>
          <ac:spMkLst>
            <pc:docMk/>
            <pc:sldMk cId="1462080643" sldId="2147482885"/>
            <ac:spMk id="4" creationId="{93A56836-5FAA-5395-1379-9A259C4E83DF}"/>
          </ac:spMkLst>
        </pc:spChg>
      </pc:sldChg>
    </pc:docChg>
  </pc:docChgLst>
  <pc:docChgLst>
    <pc:chgData name="Audrey Roberson" userId="1X59+hSrC2mK3vMmtkUWvriLWrZ04I2oH3h4Ym48yFc=" providerId="None" clId="Web-{FB73BE33-3170-40BC-BC4B-5A0522ED8E58}"/>
    <pc:docChg chg="modSld">
      <pc:chgData name="Audrey Roberson" userId="1X59+hSrC2mK3vMmtkUWvriLWrZ04I2oH3h4Ym48yFc=" providerId="None" clId="Web-{FB73BE33-3170-40BC-BC4B-5A0522ED8E58}" dt="2026-04-13T21:42:09.952" v="1"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2E3BBE8-A10C-4244-AB6F-2724409C81ED}" type="datetimeFigureOut">
              <a:rPr lang="en-US" smtClean="0"/>
              <a:t>5/8/2026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2D7F85-C600-4E05-B9C3-8A2577CE8113}" type="slidenum">
              <a:rPr lang="en-US" smtClean="0"/>
              <a:t>‹#›</a:t>
            </a:fld>
            <a:endParaRPr lang="en-US"/>
          </a:p>
        </p:txBody>
      </p:sp>
    </p:spTree>
    <p:extLst>
      <p:ext uri="{BB962C8B-B14F-4D97-AF65-F5344CB8AC3E}">
        <p14:creationId xmlns:p14="http://schemas.microsoft.com/office/powerpoint/2010/main" val="27801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a:t>
            </a:fld>
            <a:endParaRPr lang="en-US"/>
          </a:p>
        </p:txBody>
      </p:sp>
    </p:spTree>
    <p:extLst>
      <p:ext uri="{BB962C8B-B14F-4D97-AF65-F5344CB8AC3E}">
        <p14:creationId xmlns:p14="http://schemas.microsoft.com/office/powerpoint/2010/main" val="197488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1BCF3-742F-63C1-E1DF-F74C6CBF6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A9005-4256-F884-AA70-652584D1CD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093963-32CB-8401-288A-873402706C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29B476-A2A9-8FB1-5ED4-8AA42487BF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1B9C02-01CD-BB44-B4F9-9937FFE28270}"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128719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2DE86-4C95-4452-BBA4-9A4ACA52FF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669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26</a:t>
            </a:fld>
            <a:endParaRPr lang="en-US"/>
          </a:p>
        </p:txBody>
      </p:sp>
    </p:spTree>
    <p:extLst>
      <p:ext uri="{BB962C8B-B14F-4D97-AF65-F5344CB8AC3E}">
        <p14:creationId xmlns:p14="http://schemas.microsoft.com/office/powerpoint/2010/main" val="51711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27</a:t>
            </a:fld>
            <a:endParaRPr lang="en-US"/>
          </a:p>
        </p:txBody>
      </p:sp>
    </p:spTree>
    <p:extLst>
      <p:ext uri="{BB962C8B-B14F-4D97-AF65-F5344CB8AC3E}">
        <p14:creationId xmlns:p14="http://schemas.microsoft.com/office/powerpoint/2010/main" val="14276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a:t>
            </a:fld>
            <a:endParaRPr lang="en-US"/>
          </a:p>
        </p:txBody>
      </p:sp>
    </p:spTree>
    <p:extLst>
      <p:ext uri="{BB962C8B-B14F-4D97-AF65-F5344CB8AC3E}">
        <p14:creationId xmlns:p14="http://schemas.microsoft.com/office/powerpoint/2010/main" val="160803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9294-7E98-4ECA-20E6-DEB9645B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BB71-11B4-6E9E-4CB5-C6DA30D14BDB}"/>
              </a:ext>
            </a:extLst>
          </p:cNvPr>
          <p:cNvSpPr>
            <a:spLocks noGrp="1" noRot="1" noChangeAspect="1"/>
          </p:cNvSpPr>
          <p:nvPr>
            <p:ph type="sldImg"/>
          </p:nvPr>
        </p:nvSpPr>
        <p:spPr>
          <a:xfrm>
            <a:off x="717550" y="1162050"/>
            <a:ext cx="5575300" cy="3136900"/>
          </a:xfrm>
        </p:spPr>
        <p:txBody>
          <a:bodyPr/>
          <a:lstStyle/>
          <a:p>
            <a:endParaRPr lang="en-US"/>
          </a:p>
        </p:txBody>
      </p:sp>
      <p:sp>
        <p:nvSpPr>
          <p:cNvPr id="3" name="Notes Placeholder 2">
            <a:extLst>
              <a:ext uri="{FF2B5EF4-FFF2-40B4-BE49-F238E27FC236}">
                <a16:creationId xmlns:a16="http://schemas.microsoft.com/office/drawing/2014/main" id="{D7A5A312-214C-67EB-7A34-371C791C48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63375-9334-61AD-2A56-D6D07E630D6B}"/>
              </a:ext>
            </a:extLst>
          </p:cNvPr>
          <p:cNvSpPr>
            <a:spLocks noGrp="1"/>
          </p:cNvSpPr>
          <p:nvPr>
            <p:ph type="sldNum" sz="quarter" idx="5"/>
          </p:nvPr>
        </p:nvSpPr>
        <p:spPr/>
        <p:txBody>
          <a:bodyPr/>
          <a:lstStyle/>
          <a:p>
            <a:fld id="{972D7F85-C600-4E05-B9C3-8A2577CE8113}" type="slidenum">
              <a:rPr lang="en-US" smtClean="0"/>
              <a:t>4</a:t>
            </a:fld>
            <a:endParaRPr lang="en-US"/>
          </a:p>
        </p:txBody>
      </p:sp>
    </p:spTree>
    <p:extLst>
      <p:ext uri="{BB962C8B-B14F-4D97-AF65-F5344CB8AC3E}">
        <p14:creationId xmlns:p14="http://schemas.microsoft.com/office/powerpoint/2010/main" val="40246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7C457-E35B-F9FD-22AB-04D0D13BB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0E7CA-2524-3338-7424-A880686CE4C9}"/>
              </a:ext>
            </a:extLst>
          </p:cNvPr>
          <p:cNvSpPr>
            <a:spLocks noGrp="1" noRot="1" noChangeAspect="1"/>
          </p:cNvSpPr>
          <p:nvPr>
            <p:ph type="sldImg"/>
          </p:nvPr>
        </p:nvSpPr>
        <p:spPr>
          <a:xfrm>
            <a:off x="717550" y="1162050"/>
            <a:ext cx="5575300" cy="3136900"/>
          </a:xfrm>
        </p:spPr>
        <p:txBody>
          <a:bodyPr/>
          <a:lstStyle/>
          <a:p>
            <a:endParaRPr lang="en-US"/>
          </a:p>
        </p:txBody>
      </p:sp>
      <p:sp>
        <p:nvSpPr>
          <p:cNvPr id="3" name="Notes Placeholder 2">
            <a:extLst>
              <a:ext uri="{FF2B5EF4-FFF2-40B4-BE49-F238E27FC236}">
                <a16:creationId xmlns:a16="http://schemas.microsoft.com/office/drawing/2014/main" id="{E3C83CFD-1064-E7E6-8BA9-62A25679A3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76B15-0703-EA62-8898-6DCCA682DC13}"/>
              </a:ext>
            </a:extLst>
          </p:cNvPr>
          <p:cNvSpPr>
            <a:spLocks noGrp="1"/>
          </p:cNvSpPr>
          <p:nvPr>
            <p:ph type="sldNum" sz="quarter" idx="5"/>
          </p:nvPr>
        </p:nvSpPr>
        <p:spPr/>
        <p:txBody>
          <a:bodyPr/>
          <a:lstStyle/>
          <a:p>
            <a:fld id="{972D7F85-C600-4E05-B9C3-8A2577CE8113}" type="slidenum">
              <a:rPr lang="en-US" smtClean="0"/>
              <a:t>5</a:t>
            </a:fld>
            <a:endParaRPr lang="en-US"/>
          </a:p>
        </p:txBody>
      </p:sp>
    </p:spTree>
    <p:extLst>
      <p:ext uri="{BB962C8B-B14F-4D97-AF65-F5344CB8AC3E}">
        <p14:creationId xmlns:p14="http://schemas.microsoft.com/office/powerpoint/2010/main" val="332217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1816F-0CF0-5BC3-FD89-8B9215DD9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35885-4CBE-6A15-F9C6-83B27E5C9D4E}"/>
              </a:ext>
            </a:extLst>
          </p:cNvPr>
          <p:cNvSpPr>
            <a:spLocks noGrp="1" noRot="1" noChangeAspect="1"/>
          </p:cNvSpPr>
          <p:nvPr>
            <p:ph type="sldImg"/>
          </p:nvPr>
        </p:nvSpPr>
        <p:spPr>
          <a:xfrm>
            <a:off x="717550" y="1162050"/>
            <a:ext cx="5575300" cy="3136900"/>
          </a:xfrm>
        </p:spPr>
        <p:txBody>
          <a:bodyPr/>
          <a:lstStyle/>
          <a:p>
            <a:endParaRPr lang="en-US"/>
          </a:p>
        </p:txBody>
      </p:sp>
      <p:sp>
        <p:nvSpPr>
          <p:cNvPr id="3" name="Notes Placeholder 2">
            <a:extLst>
              <a:ext uri="{FF2B5EF4-FFF2-40B4-BE49-F238E27FC236}">
                <a16:creationId xmlns:a16="http://schemas.microsoft.com/office/drawing/2014/main" id="{E7FAA7FC-D383-7E48-2698-2AAA0D72C6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D1E32-1D4D-CE08-B6E5-6C6FF0CD24CB}"/>
              </a:ext>
            </a:extLst>
          </p:cNvPr>
          <p:cNvSpPr>
            <a:spLocks noGrp="1"/>
          </p:cNvSpPr>
          <p:nvPr>
            <p:ph type="sldNum" sz="quarter" idx="5"/>
          </p:nvPr>
        </p:nvSpPr>
        <p:spPr/>
        <p:txBody>
          <a:bodyPr/>
          <a:lstStyle/>
          <a:p>
            <a:fld id="{972D7F85-C600-4E05-B9C3-8A2577CE8113}" type="slidenum">
              <a:rPr lang="en-US" smtClean="0"/>
              <a:t>16</a:t>
            </a:fld>
            <a:endParaRPr lang="en-US"/>
          </a:p>
        </p:txBody>
      </p:sp>
    </p:spTree>
    <p:extLst>
      <p:ext uri="{BB962C8B-B14F-4D97-AF65-F5344CB8AC3E}">
        <p14:creationId xmlns:p14="http://schemas.microsoft.com/office/powerpoint/2010/main" val="44120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99E87-05E3-4639-8028-143D94A5DB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974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Talking Points</a:t>
            </a:r>
          </a:p>
          <a:p>
            <a:endParaRPr lang="en-US"/>
          </a:p>
          <a:p>
            <a:pPr fontAlgn="ctr">
              <a:spcBef>
                <a:spcPts val="200"/>
              </a:spcBef>
              <a:defRPr/>
            </a:pPr>
            <a:r>
              <a:rPr lang="en-US" sz="1300" b="1">
                <a:latin typeface="Kievit Offc" panose="020B0504030101020102" pitchFamily="34" charset="77"/>
              </a:rPr>
              <a:t>New Tool – AMP Change Hub: </a:t>
            </a:r>
            <a:r>
              <a:rPr lang="en-US" sz="1300">
                <a:latin typeface="Kievit Offc" panose="020B0504030101020102" pitchFamily="34" charset="77"/>
              </a:rPr>
              <a:t>The AMP Change Hub is your one-stop shop for details on how AMP will impact community groups across OSU—and where you’ll access training resources. The hub is organized by Personas, which describe day-to-day responsibilities and changes by OSU employee type. The site will be continuously updated as we approach Go-Live in July. </a:t>
            </a:r>
          </a:p>
          <a:p>
            <a:pPr marL="457200" lvl="1" indent="0" fontAlgn="ctr">
              <a:spcBef>
                <a:spcPts val="200"/>
              </a:spcBef>
              <a:buNone/>
              <a:defRPr/>
            </a:pPr>
            <a:endParaRPr lang="en-US" sz="1300" b="1">
              <a:latin typeface="Kievit Offc" panose="020B0504030101020102" pitchFamily="34" charset="77"/>
            </a:endParaRPr>
          </a:p>
          <a:p>
            <a:pPr fontAlgn="ctr">
              <a:spcBef>
                <a:spcPts val="200"/>
              </a:spcBef>
              <a:defRPr/>
            </a:pPr>
            <a:r>
              <a:rPr lang="en-US" sz="1300" b="1">
                <a:latin typeface="Kievit Offc"/>
              </a:rPr>
              <a:t>AMP Training – Foundational Liaisons: </a:t>
            </a:r>
            <a:r>
              <a:rPr lang="en-US" sz="1300">
                <a:latin typeface="Kievit Offc"/>
              </a:rPr>
              <a:t>The AMP training team has launched the Foundational Liaisons network—employees who will help support your training journey. Within each unit, liaisons will answer foundational Workday questions and provide 1:1 support to colleagues in their work area. To find out who your Foundational Liaison is, contact your unit or college Change Champion.</a:t>
            </a:r>
          </a:p>
          <a:p>
            <a:pPr fontAlgn="ctr">
              <a:spcBef>
                <a:spcPts val="200"/>
              </a:spcBef>
              <a:defRPr/>
            </a:pPr>
            <a:endParaRPr lang="en-US" sz="1300" b="1">
              <a:latin typeface="Kievit Offc"/>
            </a:endParaRPr>
          </a:p>
          <a:p>
            <a:pPr fontAlgn="ctr">
              <a:spcBef>
                <a:spcPts val="200"/>
              </a:spcBef>
              <a:defRPr/>
            </a:pPr>
            <a:r>
              <a:rPr lang="en-US" sz="1300" b="1">
                <a:latin typeface="Kievit Offc"/>
              </a:rPr>
              <a:t>AMP’s Impact on OSU’s Current Technology: </a:t>
            </a:r>
            <a:r>
              <a:rPr lang="en-US" sz="1300">
                <a:latin typeface="Kievit Offc"/>
              </a:rPr>
              <a:t>As OSU transitions to a single enterprise resource system for HR, Finance, and Grants, the tools we use day to day will change. For details on the systems you use today, please review the new Future System Landscape resource, which outlines each OSU system impacted by AMP and what will happen to it.</a:t>
            </a:r>
          </a:p>
          <a:p>
            <a:pPr fontAlgn="ctr">
              <a:spcBef>
                <a:spcPts val="200"/>
              </a:spcBef>
              <a:defRPr/>
            </a:pPr>
            <a:endParaRPr lang="en-US" sz="1300" b="1">
              <a:latin typeface="Kievit Offc"/>
            </a:endParaRPr>
          </a:p>
          <a:p>
            <a:pPr fontAlgn="ctr">
              <a:spcBef>
                <a:spcPts val="200"/>
              </a:spcBef>
              <a:defRPr/>
            </a:pPr>
            <a:r>
              <a:rPr lang="en-US" sz="1300" b="1">
                <a:latin typeface="Kievit Offc"/>
              </a:rPr>
              <a:t>User Experience Review (UER) Starts in February: </a:t>
            </a:r>
            <a:r>
              <a:rPr lang="en-US" sz="1300">
                <a:latin typeface="Kievit Offc"/>
              </a:rPr>
              <a:t>A diverse group of OSU community members will get hands-on experience with the new system during a four-week review beginning in mid-February. Their feedback will help ensure our processes, training materials, and system performance are ready ahead of Go-Live. While the UER nomination window has closed, key takeaways will be shared in the March </a:t>
            </a:r>
            <a:r>
              <a:rPr lang="en-US" sz="1300" err="1">
                <a:latin typeface="Kievit Offc"/>
              </a:rPr>
              <a:t>AMPlifier</a:t>
            </a:r>
            <a:r>
              <a:rPr lang="en-US" sz="1300">
                <a:latin typeface="Kievit Offc"/>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1B9C02-01CD-BB44-B4F9-9937FFE28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4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1573-D163-1823-26B3-01671E1A1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E5469-8C46-4166-8A60-392B7586DB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759666-4C72-A4B9-8428-C85F0D184A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0D86A6-768C-00F0-2AAC-D64D99C746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1B9C02-01CD-BB44-B4F9-9937FFE28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3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5.sv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2.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4.emf"/><Relationship Id="rId4" Type="http://schemas.openxmlformats.org/officeDocument/2006/relationships/oleObject" Target="../embeddings/oleObject1.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6.sv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4.emf"/><Relationship Id="rId4" Type="http://schemas.openxmlformats.org/officeDocument/2006/relationships/oleObject" Target="../embeddings/oleObject1.bin"/></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3"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5"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1" y="4741560"/>
            <a:ext cx="1165484" cy="1216633"/>
          </a:xfrm>
          <a:prstGeom prst="rect">
            <a:avLst/>
          </a:prstGeom>
        </p:spPr>
      </p:pic>
    </p:spTree>
    <p:extLst>
      <p:ext uri="{BB962C8B-B14F-4D97-AF65-F5344CB8AC3E}">
        <p14:creationId xmlns:p14="http://schemas.microsoft.com/office/powerpoint/2010/main" val="217118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0" y="10633"/>
            <a:ext cx="12192431" cy="6847367"/>
          </a:xfrm>
          <a:prstGeom prst="rect">
            <a:avLst/>
          </a:prstGeom>
        </p:spPr>
      </p:pic>
      <p:grpSp>
        <p:nvGrpSpPr>
          <p:cNvPr id="6" name="Group 5"/>
          <p:cNvGrpSpPr/>
          <p:nvPr userDrawn="1"/>
        </p:nvGrpSpPr>
        <p:grpSpPr>
          <a:xfrm>
            <a:off x="2194" y="0"/>
            <a:ext cx="12189807"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a:solidFill>
                  <a:schemeClr val="bg1"/>
                </a:solidFill>
                <a:latin typeface="+mn-lt"/>
              </a:defRPr>
            </a:lvl1pPr>
            <a:lvl2pPr marL="685783" indent="-228594">
              <a:buClr>
                <a:srgbClr val="DC4405"/>
              </a:buClr>
              <a:buFont typeface="Courier New" panose="02070309020205020404" pitchFamily="49" charset="0"/>
              <a:buChar char="o"/>
              <a:defRPr sz="1800">
                <a:solidFill>
                  <a:schemeClr val="bg1"/>
                </a:solidFill>
                <a:latin typeface="+mn-lt"/>
              </a:defRPr>
            </a:lvl2pPr>
            <a:lvl3pPr marL="1142971" indent="-228594">
              <a:buClr>
                <a:srgbClr val="DC4405"/>
              </a:buClr>
              <a:buFont typeface="Courier New" panose="02070309020205020404" pitchFamily="49" charset="0"/>
              <a:buChar char="o"/>
              <a:defRPr sz="1600">
                <a:solidFill>
                  <a:schemeClr val="bg1"/>
                </a:solidFill>
                <a:latin typeface="+mn-lt"/>
              </a:defRPr>
            </a:lvl3pPr>
            <a:lvl4pPr marL="1600160" indent="-228594">
              <a:buClr>
                <a:srgbClr val="DC4405"/>
              </a:buClr>
              <a:buFont typeface="Courier New" panose="02070309020205020404" pitchFamily="49" charset="0"/>
              <a:buChar char="o"/>
              <a:defRPr sz="1400">
                <a:solidFill>
                  <a:schemeClr val="bg1"/>
                </a:solidFill>
                <a:latin typeface="+mn-lt"/>
              </a:defRPr>
            </a:lvl4pPr>
            <a:lvl5pPr marL="2057349" indent="-228594">
              <a:buClr>
                <a:srgbClr val="DC4405"/>
              </a:buClr>
              <a:buFont typeface="Courier New" panose="02070309020205020404" pitchFamily="49" charset="0"/>
              <a:buChar char="o"/>
              <a:defRPr sz="140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748410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a:extLst>
                <a:ext uri="{96DAC541-7B7A-43D3-8B79-37D633B846F1}">
                  <asvg:svgBlip xmlns:asvg="http://schemas.microsoft.com/office/drawing/2016/SVG/main" r:embed="rId3"/>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753096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888298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74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01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406678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69239520"/>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6"/>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7"/>
            <a:ext cx="10469407" cy="4880836"/>
          </a:xfrm>
          <a:prstGeom prst="rect">
            <a:avLst/>
          </a:prstGeom>
        </p:spPr>
        <p:txBody>
          <a:bodyPr/>
          <a:lstStyle>
            <a:lvl1pPr>
              <a:lnSpc>
                <a:spcPct val="100000"/>
              </a:lnSpc>
              <a:spcBef>
                <a:spcPts val="800"/>
              </a:spcBef>
              <a:defRPr/>
            </a:lvl1pPr>
            <a:lvl2pPr>
              <a:lnSpc>
                <a:spcPct val="100000"/>
              </a:lnSpc>
              <a:spcBef>
                <a:spcPts val="800"/>
              </a:spcBef>
              <a:defRPr/>
            </a:lvl2pPr>
            <a:lvl3pPr>
              <a:lnSpc>
                <a:spcPct val="100000"/>
              </a:lnSpc>
              <a:spcBef>
                <a:spcPts val="800"/>
              </a:spcBef>
              <a:defRPr/>
            </a:lvl3pPr>
            <a:lvl4pPr>
              <a:lnSpc>
                <a:spcPct val="100000"/>
              </a:lnSpc>
              <a:spcBef>
                <a:spcPts val="800"/>
              </a:spcBef>
              <a:defRPr/>
            </a:lvl4pPr>
            <a:lvl5pPr>
              <a:lnSpc>
                <a:spcPct val="100000"/>
              </a:lnSpc>
              <a:spcBef>
                <a:spcPts val="8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284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5984021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20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11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237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26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69362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977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409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2"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1"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1010768"/>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6" y="2813879"/>
            <a:ext cx="7326313" cy="1263176"/>
          </a:xfrm>
        </p:spPr>
        <p:txBody>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14873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2"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4"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998893"/>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8" y="2893321"/>
            <a:ext cx="7326315" cy="1104292"/>
          </a:xfrm>
        </p:spPr>
        <p:txBody>
          <a:bodyPr>
            <a:normAutofit/>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417364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6000">
              <a:solidFill>
                <a:schemeClr val="tx1"/>
              </a:solidFill>
            </a:endParaRPr>
          </a:p>
        </p:txBody>
      </p:sp>
      <p:sp>
        <p:nvSpPr>
          <p:cNvPr id="11" name="Rectangle 10"/>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49" y="1875092"/>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lvl1pPr>
            <a:lvl2pPr marL="742932" indent="-285744">
              <a:buClr>
                <a:srgbClr val="DC4405"/>
              </a:buClr>
              <a:buFont typeface="Courier New" panose="02070309020205020404" pitchFamily="49" charset="0"/>
              <a:buChar char="o"/>
              <a:defRPr sz="1800" baseline="0">
                <a:latin typeface="+mn-lt"/>
              </a:defRPr>
            </a:lvl2pPr>
            <a:lvl3pPr marL="1200121" indent="-285744">
              <a:buClr>
                <a:srgbClr val="DC4405"/>
              </a:buClr>
              <a:buFont typeface="Courier New" panose="02070309020205020404" pitchFamily="49" charset="0"/>
              <a:buChar char="o"/>
              <a:defRPr sz="1600" baseline="0"/>
            </a:lvl3pPr>
            <a:lvl4pPr marL="1543012" indent="-171446">
              <a:buClr>
                <a:srgbClr val="DC4405"/>
              </a:buClr>
              <a:buFont typeface="Courier New" panose="02070309020205020404" pitchFamily="49" charset="0"/>
              <a:buChar char="o"/>
              <a:defRPr sz="1400" baseline="0"/>
            </a:lvl4pPr>
            <a:lvl5pPr marL="2000201" indent="-171446">
              <a:buClr>
                <a:srgbClr val="DC4405"/>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776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714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49" y="1875092"/>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54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20788"/>
            <a:ext cx="9112251" cy="1606738"/>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4514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49" y="1910830"/>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61861"/>
            <a:ext cx="9112251" cy="1565664"/>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marL="285744" marR="0" lvl="0" indent="-285744" algn="l" defTabSz="914377"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254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58054"/>
            <a:ext cx="9112251" cy="1569473"/>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80680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49" y="1892169"/>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24539"/>
            <a:ext cx="9112251" cy="1602986"/>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latin typeface="+mn-lt"/>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latin typeface="+mn-lt"/>
              </a:defRPr>
            </a:lvl3pPr>
            <a:lvl4pPr marL="1543012" indent="-171446">
              <a:buClr>
                <a:srgbClr val="DC4405"/>
              </a:buClr>
              <a:buFont typeface="Courier New" panose="02070309020205020404" pitchFamily="49" charset="0"/>
              <a:buChar char="o"/>
              <a:defRPr sz="1400" baseline="0">
                <a:solidFill>
                  <a:schemeClr val="bg1"/>
                </a:solidFill>
                <a:latin typeface="+mn-lt"/>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968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3051091"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9" name="Text Placeholder 17"/>
          <p:cNvSpPr>
            <a:spLocks noGrp="1"/>
          </p:cNvSpPr>
          <p:nvPr>
            <p:ph type="body" sz="quarter" idx="16"/>
          </p:nvPr>
        </p:nvSpPr>
        <p:spPr>
          <a:xfrm>
            <a:off x="3069629"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1" name="Text Placeholder 17"/>
          <p:cNvSpPr>
            <a:spLocks noGrp="1"/>
          </p:cNvSpPr>
          <p:nvPr>
            <p:ph type="body" sz="quarter" idx="18"/>
          </p:nvPr>
        </p:nvSpPr>
        <p:spPr>
          <a:xfrm>
            <a:off x="6117133"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p:cNvSpPr>
            <a:spLocks noGrp="1"/>
          </p:cNvSpPr>
          <p:nvPr>
            <p:ph type="body" sz="quarter" idx="19" hasCustomPrompt="1"/>
          </p:nvPr>
        </p:nvSpPr>
        <p:spPr>
          <a:xfrm>
            <a:off x="9157683"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3" name="Text Placeholder 17"/>
          <p:cNvSpPr>
            <a:spLocks noGrp="1"/>
          </p:cNvSpPr>
          <p:nvPr>
            <p:ph type="body" sz="quarter" idx="20"/>
          </p:nvPr>
        </p:nvSpPr>
        <p:spPr>
          <a:xfrm>
            <a:off x="9157320"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9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56624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111690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2878739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70265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3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1" y="1914526"/>
            <a:ext cx="10452100" cy="4549775"/>
          </a:xfrm>
        </p:spPr>
        <p:txBody>
          <a:bodyPr>
            <a:normAutofit/>
          </a:bodyPr>
          <a:lstStyle>
            <a:lvl1pPr marL="514338" indent="-514338">
              <a:buFont typeface="+mj-lt"/>
              <a:buAutoNum type="arabicPeriod"/>
              <a:defRPr sz="2000" baseline="0">
                <a:solidFill>
                  <a:schemeClr val="bg1"/>
                </a:solidFill>
              </a:defRPr>
            </a:lvl1pPr>
            <a:lvl2pPr marL="914377" indent="-457189">
              <a:buFont typeface="+mj-lt"/>
              <a:buAutoNum type="arabicPeriod"/>
              <a:defRPr sz="1800" baseline="0">
                <a:solidFill>
                  <a:schemeClr val="bg1"/>
                </a:solidFill>
                <a:latin typeface="+mn-lt"/>
              </a:defRPr>
            </a:lvl2pPr>
            <a:lvl3pPr marL="1371566" indent="-457189">
              <a:buFont typeface="+mj-lt"/>
              <a:buAutoNum type="arabicPeriod"/>
              <a:defRPr sz="1600" baseline="0">
                <a:solidFill>
                  <a:schemeClr val="bg1"/>
                </a:solidFill>
              </a:defRPr>
            </a:lvl3pPr>
            <a:lvl4pPr marL="1714457" indent="-342891">
              <a:buFont typeface="+mj-lt"/>
              <a:buAutoNum type="arabicPeriod"/>
              <a:defRPr sz="1400" baseline="0">
                <a:solidFill>
                  <a:schemeClr val="bg1"/>
                </a:solidFill>
              </a:defRPr>
            </a:lvl4pPr>
            <a:lvl5pPr marL="2171646" indent="-342891">
              <a:buFont typeface="+mj-lt"/>
              <a:buAutoNum type="arabicPeriod"/>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56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1D38-6905-55EB-E565-998C3CA69769}"/>
              </a:ext>
            </a:extLst>
          </p:cNvPr>
          <p:cNvPicPr>
            <a:picLocks noChangeAspect="1"/>
          </p:cNvPicPr>
          <p:nvPr userDrawn="1"/>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24317FB4-125D-3CC1-C06D-EE1FD42BCD18}"/>
              </a:ext>
            </a:extLst>
          </p:cNvPr>
          <p:cNvPicPr>
            <a:picLocks noChangeAspect="1"/>
          </p:cNvPicPr>
          <p:nvPr userDrawn="1"/>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F2971067-A561-5BB1-DD01-5CC7DC900A88}"/>
              </a:ext>
            </a:extLst>
          </p:cNvPr>
          <p:cNvPicPr>
            <a:picLocks noChangeAspect="1"/>
          </p:cNvPicPr>
          <p:nvPr userDrawn="1"/>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BA1C91D2-979E-EBEF-A9AC-8C241BA5DE70}"/>
              </a:ext>
            </a:extLst>
          </p:cNvPr>
          <p:cNvSpPr txBox="1"/>
          <p:nvPr userDrawn="1"/>
        </p:nvSpPr>
        <p:spPr>
          <a:xfrm>
            <a:off x="577414" y="649822"/>
            <a:ext cx="8881896" cy="1096903"/>
          </a:xfrm>
          <a:prstGeom prst="rect">
            <a:avLst/>
          </a:prstGeom>
          <a:noFill/>
        </p:spPr>
        <p:txBody>
          <a:bodyPr wrap="square" lIns="0" tIns="0" rIns="0" bIns="0" rtlCol="0">
            <a:spAutoFit/>
          </a:bodyPr>
          <a:lstStyle/>
          <a:p>
            <a:pPr>
              <a:lnSpc>
                <a:spcPct val="80000"/>
              </a:lnSpc>
            </a:pPr>
            <a:r>
              <a:rPr lang="en-US" sz="4400" b="1" cap="all">
                <a:latin typeface="Open Sans" panose="020B0606030504020204" pitchFamily="34" charset="0"/>
                <a:ea typeface="Open Sans" panose="020B0606030504020204" pitchFamily="34" charset="0"/>
                <a:cs typeface="Open Sans" panose="020B0606030504020204" pitchFamily="34" charset="0"/>
              </a:rPr>
              <a:t>Administrative Modernization Program</a:t>
            </a:r>
          </a:p>
        </p:txBody>
      </p:sp>
      <p:sp>
        <p:nvSpPr>
          <p:cNvPr id="7" name="TextBox 6">
            <a:extLst>
              <a:ext uri="{FF2B5EF4-FFF2-40B4-BE49-F238E27FC236}">
                <a16:creationId xmlns:a16="http://schemas.microsoft.com/office/drawing/2014/main" id="{34321736-2593-A7FE-D119-517E146837A9}"/>
              </a:ext>
            </a:extLst>
          </p:cNvPr>
          <p:cNvSpPr txBox="1"/>
          <p:nvPr userDrawn="1"/>
        </p:nvSpPr>
        <p:spPr>
          <a:xfrm>
            <a:off x="522822" y="1982714"/>
            <a:ext cx="5791379" cy="307777"/>
          </a:xfrm>
          <a:prstGeom prst="rect">
            <a:avLst/>
          </a:prstGeom>
          <a:noFill/>
        </p:spPr>
        <p:txBody>
          <a:bodyPr wrap="square" rtlCol="0">
            <a:spAutoFit/>
          </a:bodyPr>
          <a:lstStyle/>
          <a:p>
            <a:r>
              <a:rPr lang="en-US" sz="1400" b="1" cap="all" err="1">
                <a:latin typeface="Open Sans" panose="020B0606030504020204" pitchFamily="34" charset="0"/>
                <a:ea typeface="Open Sans" panose="020B0606030504020204" pitchFamily="34" charset="0"/>
                <a:cs typeface="Open Sans" panose="020B0606030504020204" pitchFamily="34" charset="0"/>
              </a:rPr>
              <a:t>AmP</a:t>
            </a:r>
            <a:r>
              <a:rPr lang="en-US" sz="1400" b="1" cap="all">
                <a:latin typeface="Open Sans" panose="020B0606030504020204" pitchFamily="34" charset="0"/>
                <a:ea typeface="Open Sans" panose="020B0606030504020204" pitchFamily="34" charset="0"/>
                <a:cs typeface="Open Sans" panose="020B0606030504020204" pitchFamily="34" charset="0"/>
              </a:rPr>
              <a:t> Meeting </a:t>
            </a:r>
            <a:r>
              <a:rPr lang="en-US" sz="1400" b="1" cap="all">
                <a:solidFill>
                  <a:srgbClr val="E05529"/>
                </a:solidFill>
                <a:latin typeface="Open Sans" panose="020B0606030504020204" pitchFamily="34" charset="0"/>
                <a:ea typeface="Open Sans" panose="020B0606030504020204" pitchFamily="34" charset="0"/>
                <a:cs typeface="Open Sans" panose="020B0606030504020204" pitchFamily="34" charset="0"/>
              </a:rPr>
              <a:t>//</a:t>
            </a:r>
            <a:r>
              <a:rPr lang="en-US" sz="1400" cap="all">
                <a:latin typeface="Open Sans" panose="020B0606030504020204" pitchFamily="34" charset="0"/>
                <a:ea typeface="Open Sans" panose="020B0606030504020204" pitchFamily="34" charset="0"/>
                <a:cs typeface="Open Sans" panose="020B0606030504020204" pitchFamily="34" charset="0"/>
              </a:rPr>
              <a:t> </a:t>
            </a:r>
            <a:r>
              <a:rPr lang="en-US" sz="1400" b="1" cap="all">
                <a:latin typeface="Open Sans" panose="020B0606030504020204" pitchFamily="34" charset="0"/>
                <a:ea typeface="Open Sans" panose="020B0606030504020204" pitchFamily="34" charset="0"/>
                <a:cs typeface="Open Sans" panose="020B0606030504020204" pitchFamily="34" charset="0"/>
              </a:rPr>
              <a:t>May 23, 2024</a:t>
            </a:r>
          </a:p>
        </p:txBody>
      </p:sp>
      <p:pic>
        <p:nvPicPr>
          <p:cNvPr id="8" name="Picture 7">
            <a:extLst>
              <a:ext uri="{FF2B5EF4-FFF2-40B4-BE49-F238E27FC236}">
                <a16:creationId xmlns:a16="http://schemas.microsoft.com/office/drawing/2014/main" id="{782BAA31-84BC-66FC-6249-6EF701C1370A}"/>
              </a:ext>
            </a:extLst>
          </p:cNvPr>
          <p:cNvPicPr>
            <a:picLocks noChangeAspect="1"/>
          </p:cNvPicPr>
          <p:nvPr userDrawn="1"/>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226533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C50525C-78DC-90C8-D910-E4F9658144E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18164"/>
          <a:stretch/>
        </p:blipFill>
        <p:spPr>
          <a:xfrm>
            <a:off x="-17929" y="0"/>
            <a:ext cx="3886200" cy="6878287"/>
          </a:xfrm>
          <a:prstGeom prst="rect">
            <a:avLst/>
          </a:prstGeom>
        </p:spPr>
      </p:pic>
      <p:sp>
        <p:nvSpPr>
          <p:cNvPr id="4" name="TextBox 3">
            <a:extLst>
              <a:ext uri="{FF2B5EF4-FFF2-40B4-BE49-F238E27FC236}">
                <a16:creationId xmlns:a16="http://schemas.microsoft.com/office/drawing/2014/main" id="{D49CE08C-8B49-D08C-A9D7-4B0C20690241}"/>
              </a:ext>
            </a:extLst>
          </p:cNvPr>
          <p:cNvSpPr txBox="1"/>
          <p:nvPr userDrawn="1"/>
        </p:nvSpPr>
        <p:spPr>
          <a:xfrm>
            <a:off x="4847387" y="1169325"/>
            <a:ext cx="6323121" cy="459806"/>
          </a:xfrm>
          <a:prstGeom prst="rect">
            <a:avLst/>
          </a:prstGeom>
          <a:noFill/>
        </p:spPr>
        <p:txBody>
          <a:bodyPr wrap="square" lIns="0" tIns="0" rIns="0" bIns="0" rtlCol="0">
            <a:spAutoFit/>
          </a:bodyPr>
          <a:lstStyle/>
          <a:p>
            <a:pPr>
              <a:lnSpc>
                <a:spcPct val="80000"/>
              </a:lnSpc>
            </a:pPr>
            <a:r>
              <a:rPr lang="en-US" sz="3600" b="1" i="0" kern="1200" cap="all" noProof="0">
                <a:solidFill>
                  <a:schemeClr val="tx1"/>
                </a:solidFill>
                <a:latin typeface="Stratum2 Black" panose="020B0506030000020004" pitchFamily="34" charset="77"/>
                <a:ea typeface="Open Sans" panose="020B0606030504020204" pitchFamily="34" charset="0"/>
                <a:cs typeface="Open Sans" panose="020B0606030504020204" pitchFamily="34" charset="0"/>
              </a:rPr>
              <a:t>agenda</a:t>
            </a:r>
            <a:endParaRPr lang="en-US" sz="3600" b="1" i="0" kern="1200" cap="all">
              <a:solidFill>
                <a:schemeClr val="tx1"/>
              </a:solidFill>
              <a:latin typeface="Stratum2 Black" panose="020B0506030000020004" pitchFamily="34" charset="77"/>
              <a:ea typeface="Open Sans" panose="020B0606030504020204" pitchFamily="34" charset="0"/>
              <a:cs typeface="Open Sans" panose="020B0606030504020204" pitchFamily="34" charset="0"/>
            </a:endParaRPr>
          </a:p>
        </p:txBody>
      </p:sp>
      <p:sp>
        <p:nvSpPr>
          <p:cNvPr id="10" name="Parallelogram 9">
            <a:extLst>
              <a:ext uri="{FF2B5EF4-FFF2-40B4-BE49-F238E27FC236}">
                <a16:creationId xmlns:a16="http://schemas.microsoft.com/office/drawing/2014/main" id="{6E706C5D-EA2A-058D-BA31-B99B3859A583}"/>
              </a:ext>
            </a:extLst>
          </p:cNvPr>
          <p:cNvSpPr/>
          <p:nvPr userDrawn="1"/>
        </p:nvSpPr>
        <p:spPr>
          <a:xfrm>
            <a:off x="4847387" y="1784732"/>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301F5550-5C38-E3E8-A6A8-4ABE671FEFD0}"/>
              </a:ext>
            </a:extLst>
          </p:cNvPr>
          <p:cNvSpPr/>
          <p:nvPr userDrawn="1"/>
        </p:nvSpPr>
        <p:spPr>
          <a:xfrm>
            <a:off x="0" y="580"/>
            <a:ext cx="3886200" cy="6858000"/>
          </a:xfrm>
          <a:prstGeom prst="rect">
            <a:avLst/>
          </a:prstGeom>
          <a:blipFill>
            <a:blip>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57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10515600"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4A15869-A9E5-C6CD-5668-C988DCA1A116}"/>
              </a:ext>
            </a:extLst>
          </p:cNvPr>
          <p:cNvSpPr>
            <a:spLocks noGrp="1"/>
          </p:cNvSpPr>
          <p:nvPr>
            <p:ph type="body" sz="quarter" idx="10" hasCustomPrompt="1"/>
          </p:nvPr>
        </p:nvSpPr>
        <p:spPr>
          <a:xfrm>
            <a:off x="838200" y="1172816"/>
            <a:ext cx="10515600" cy="401983"/>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Parallelogram 4">
            <a:extLst>
              <a:ext uri="{FF2B5EF4-FFF2-40B4-BE49-F238E27FC236}">
                <a16:creationId xmlns:a16="http://schemas.microsoft.com/office/drawing/2014/main" id="{3DEE58C9-DC42-5204-94B9-D93F060F9844}"/>
              </a:ext>
            </a:extLst>
          </p:cNvPr>
          <p:cNvSpPr/>
          <p:nvPr userDrawn="1"/>
        </p:nvSpPr>
        <p:spPr>
          <a:xfrm>
            <a:off x="838200" y="926398"/>
            <a:ext cx="2156605" cy="174786"/>
          </a:xfrm>
          <a:prstGeom prst="parallelogram">
            <a:avLst>
              <a:gd name="adj" fmla="val 52423"/>
            </a:avLst>
          </a:prstGeom>
          <a:solidFill>
            <a:srgbClr val="D73F09"/>
          </a:solidFill>
          <a:ln>
            <a:solidFill>
              <a:srgbClr val="D7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172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5121814"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2A2649-8036-0193-B15E-4F4106E0AE31}"/>
              </a:ext>
            </a:extLst>
          </p:cNvPr>
          <p:cNvSpPr>
            <a:spLocks noGrp="1"/>
          </p:cNvSpPr>
          <p:nvPr>
            <p:ph idx="10" hasCustomPrompt="1"/>
          </p:nvPr>
        </p:nvSpPr>
        <p:spPr>
          <a:xfrm>
            <a:off x="6231987" y="1659835"/>
            <a:ext cx="5124157"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F2EAFDB-5301-9B40-EAE6-6600794A292D}"/>
              </a:ext>
            </a:extLst>
          </p:cNvPr>
          <p:cNvSpPr>
            <a:spLocks noGrp="1"/>
          </p:cNvSpPr>
          <p:nvPr>
            <p:ph type="body" sz="quarter" idx="11"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32557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8147-706F-4056-5D71-99E3356C7B67}"/>
              </a:ext>
            </a:extLst>
          </p:cNvPr>
          <p:cNvSpPr>
            <a:spLocks noGrp="1"/>
          </p:cNvSpPr>
          <p:nvPr>
            <p:ph type="title"/>
          </p:nvPr>
        </p:nvSpPr>
        <p:spPr>
          <a:xfrm>
            <a:off x="838201" y="365126"/>
            <a:ext cx="6378526" cy="48964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5C6A935-1C5D-FF05-9133-4C36E6C9CC9C}"/>
              </a:ext>
            </a:extLst>
          </p:cNvPr>
          <p:cNvSpPr>
            <a:spLocks noGrp="1"/>
          </p:cNvSpPr>
          <p:nvPr>
            <p:ph type="pic" sz="quarter" idx="10"/>
          </p:nvPr>
        </p:nvSpPr>
        <p:spPr>
          <a:xfrm>
            <a:off x="7807569" y="0"/>
            <a:ext cx="4384431" cy="6858000"/>
          </a:xfrm>
          <a:prstGeom prst="rect">
            <a:avLst/>
          </a:prstGeom>
          <a:pattFill prst="pct30">
            <a:fgClr>
              <a:schemeClr val="accent3"/>
            </a:fgClr>
            <a:bgClr>
              <a:schemeClr val="bg1"/>
            </a:bgClr>
          </a:pattFill>
        </p:spPr>
        <p:txBody>
          <a:bodyPr/>
          <a:lstStyle/>
          <a:p>
            <a:r>
              <a:rPr lang="en-US"/>
              <a:t>Click icon to add picture</a:t>
            </a:r>
          </a:p>
        </p:txBody>
      </p:sp>
      <p:sp>
        <p:nvSpPr>
          <p:cNvPr id="6" name="Text Placeholder 2">
            <a:extLst>
              <a:ext uri="{FF2B5EF4-FFF2-40B4-BE49-F238E27FC236}">
                <a16:creationId xmlns:a16="http://schemas.microsoft.com/office/drawing/2014/main" id="{74E5A180-10FE-0EA2-7F5A-7F16AABCED42}"/>
              </a:ext>
            </a:extLst>
          </p:cNvPr>
          <p:cNvSpPr>
            <a:spLocks noGrp="1"/>
          </p:cNvSpPr>
          <p:nvPr>
            <p:ph idx="1" hasCustomPrompt="1"/>
          </p:nvPr>
        </p:nvSpPr>
        <p:spPr>
          <a:xfrm>
            <a:off x="838200" y="1659835"/>
            <a:ext cx="6378526"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F6CA6E4-2697-C77B-7013-1E033E975973}"/>
              </a:ext>
            </a:extLst>
          </p:cNvPr>
          <p:cNvSpPr>
            <a:spLocks noGrp="1"/>
          </p:cNvSpPr>
          <p:nvPr>
            <p:ph type="body" sz="quarter" idx="11" hasCustomPrompt="1"/>
          </p:nvPr>
        </p:nvSpPr>
        <p:spPr>
          <a:xfrm>
            <a:off x="838200" y="1017588"/>
            <a:ext cx="644872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222862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ot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957E4C-DA0B-6B36-3D15-000537A2E12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036" b="6314"/>
          <a:stretch/>
        </p:blipFill>
        <p:spPr>
          <a:xfrm>
            <a:off x="0" y="580"/>
            <a:ext cx="3814674" cy="6857420"/>
          </a:xfrm>
          <a:prstGeom prst="rect">
            <a:avLst/>
          </a:prstGeom>
        </p:spPr>
      </p:pic>
      <p:sp>
        <p:nvSpPr>
          <p:cNvPr id="10" name="Text Placeholder 9">
            <a:extLst>
              <a:ext uri="{FF2B5EF4-FFF2-40B4-BE49-F238E27FC236}">
                <a16:creationId xmlns:a16="http://schemas.microsoft.com/office/drawing/2014/main" id="{10E61560-ED41-7195-20EB-E1B021C19541}"/>
              </a:ext>
            </a:extLst>
          </p:cNvPr>
          <p:cNvSpPr>
            <a:spLocks noGrp="1"/>
          </p:cNvSpPr>
          <p:nvPr>
            <p:ph type="body" sz="quarter" idx="10"/>
          </p:nvPr>
        </p:nvSpPr>
        <p:spPr>
          <a:xfrm>
            <a:off x="4835524" y="857250"/>
            <a:ext cx="3177259" cy="706438"/>
          </a:xfrm>
        </p:spPr>
        <p:txBody>
          <a:bodyPr>
            <a:noAutofit/>
          </a:bodyPr>
          <a:lstStyle>
            <a:lvl1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2pPr>
            <a:lvl3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3pPr>
            <a:lvl4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4pPr>
            <a:lvl5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endParaRPr lang="en-US"/>
          </a:p>
        </p:txBody>
      </p:sp>
      <p:sp>
        <p:nvSpPr>
          <p:cNvPr id="12" name="Text Placeholder 11">
            <a:extLst>
              <a:ext uri="{FF2B5EF4-FFF2-40B4-BE49-F238E27FC236}">
                <a16:creationId xmlns:a16="http://schemas.microsoft.com/office/drawing/2014/main" id="{F471CA08-6A27-56B9-0416-5348FEC12A79}"/>
              </a:ext>
            </a:extLst>
          </p:cNvPr>
          <p:cNvSpPr>
            <a:spLocks noGrp="1"/>
          </p:cNvSpPr>
          <p:nvPr>
            <p:ph type="body" sz="quarter" idx="11" hasCustomPrompt="1"/>
          </p:nvPr>
        </p:nvSpPr>
        <p:spPr>
          <a:xfrm>
            <a:off x="4835525" y="2103438"/>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pPr defTabSz="914400">
              <a:lnSpc>
                <a:spcPct val="150000"/>
              </a:lnSpc>
            </a:pPr>
            <a:r>
              <a:rPr lang="en-US">
                <a:solidFill>
                  <a:srgbClr val="D73F09"/>
                </a:solidFill>
                <a:latin typeface="Open Sans" panose="020B0606030504020204" pitchFamily="34" charset="0"/>
                <a:ea typeface="Open Sans" panose="020B0606030504020204" pitchFamily="34" charset="0"/>
                <a:cs typeface="Open Sans" panose="020B0606030504020204" pitchFamily="34" charset="0"/>
              </a:rPr>
              <a:t>Adaptive, Financial Planning</a:t>
            </a:r>
          </a:p>
        </p:txBody>
      </p:sp>
      <p:sp>
        <p:nvSpPr>
          <p:cNvPr id="14" name="Picture Placeholder 13">
            <a:extLst>
              <a:ext uri="{FF2B5EF4-FFF2-40B4-BE49-F238E27FC236}">
                <a16:creationId xmlns:a16="http://schemas.microsoft.com/office/drawing/2014/main" id="{21A9BF0F-9359-CF3D-0F50-05E94A92F454}"/>
              </a:ext>
            </a:extLst>
          </p:cNvPr>
          <p:cNvSpPr>
            <a:spLocks noGrp="1"/>
          </p:cNvSpPr>
          <p:nvPr>
            <p:ph type="pic" sz="quarter" idx="12"/>
          </p:nvPr>
        </p:nvSpPr>
        <p:spPr>
          <a:xfrm>
            <a:off x="4835524" y="2650989"/>
            <a:ext cx="422214" cy="424647"/>
          </a:xfrm>
          <a:blipFill dpi="0" rotWithShape="1">
            <a:blip r:embed="rId3"/>
            <a:srcRect/>
            <a:tile tx="0" ty="0" sx="100000" sy="100000" flip="none" algn="tl"/>
          </a:blipFill>
        </p:spPr>
        <p:txBody>
          <a:bodyPr/>
          <a:lstStyle>
            <a:lvl1pPr marL="0" indent="0">
              <a:buNone/>
              <a:defRPr>
                <a:noFill/>
              </a:defRPr>
            </a:lvl1pPr>
          </a:lstStyle>
          <a:p>
            <a:endParaRPr lang="en-US"/>
          </a:p>
        </p:txBody>
      </p:sp>
      <p:sp>
        <p:nvSpPr>
          <p:cNvPr id="16" name="Text Placeholder 11">
            <a:extLst>
              <a:ext uri="{FF2B5EF4-FFF2-40B4-BE49-F238E27FC236}">
                <a16:creationId xmlns:a16="http://schemas.microsoft.com/office/drawing/2014/main" id="{F0DCC4CB-68BE-E25D-C216-6FA05F2E99EF}"/>
              </a:ext>
            </a:extLst>
          </p:cNvPr>
          <p:cNvSpPr>
            <a:spLocks noGrp="1"/>
          </p:cNvSpPr>
          <p:nvPr>
            <p:ph type="body" sz="quarter" idx="13" hasCustomPrompt="1"/>
          </p:nvPr>
        </p:nvSpPr>
        <p:spPr>
          <a:xfrm>
            <a:off x="5360665" y="2662886"/>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r>
              <a:rPr lang="en-US" sz="1800" b="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VALUE + BENEFITS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17">
            <a:extLst>
              <a:ext uri="{FF2B5EF4-FFF2-40B4-BE49-F238E27FC236}">
                <a16:creationId xmlns:a16="http://schemas.microsoft.com/office/drawing/2014/main" id="{5C138A80-BCA0-1A84-D6AC-3359931BB076}"/>
              </a:ext>
            </a:extLst>
          </p:cNvPr>
          <p:cNvSpPr>
            <a:spLocks noGrp="1"/>
          </p:cNvSpPr>
          <p:nvPr>
            <p:ph sz="quarter" idx="14" hasCustomPrompt="1"/>
          </p:nvPr>
        </p:nvSpPr>
        <p:spPr>
          <a:xfrm>
            <a:off x="4835524" y="3222334"/>
            <a:ext cx="5351463" cy="1916113"/>
          </a:xfrm>
        </p:spPr>
        <p:txBody>
          <a:bodyPr>
            <a:normAutofit/>
          </a:bodyPr>
          <a:lstStyle>
            <a:lvl1pPr marL="0" indent="0" algn="l" defTabSz="914400" rtl="0" eaLnBrk="1" latinLnBrk="0" hangingPunct="1">
              <a:buNone/>
              <a:defRPr lang="en-US" sz="1800" kern="120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Highly interactive user-friendly interface for self-service reporting. Real-time visualization of data and instantly see the impact of adjustments. Provides budgeting, forecasting, reporting, and analytics for all OSU campuses. </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240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a:xfrm>
            <a:off x="4204251" y="365126"/>
            <a:ext cx="6231835" cy="489640"/>
          </a:xfrm>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4204252" y="1659835"/>
            <a:ext cx="7149548"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4673677-06BA-3275-58B5-46BEAB950CB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036" b="6314"/>
          <a:stretch/>
        </p:blipFill>
        <p:spPr>
          <a:xfrm>
            <a:off x="0" y="580"/>
            <a:ext cx="3814674" cy="6857420"/>
          </a:xfrm>
          <a:prstGeom prst="rect">
            <a:avLst/>
          </a:prstGeom>
        </p:spPr>
      </p:pic>
    </p:spTree>
    <p:extLst>
      <p:ext uri="{BB962C8B-B14F-4D97-AF65-F5344CB8AC3E}">
        <p14:creationId xmlns:p14="http://schemas.microsoft.com/office/powerpoint/2010/main" val="295253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CC5-8ABF-B602-3FA7-E079C7D03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65E61-7954-C505-C846-EAA84F5A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EF7B-3E43-6545-A8A9-3A93FC6D3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83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009-09C3-A63F-881D-CD5259FC4E49}"/>
              </a:ext>
            </a:extLst>
          </p:cNvPr>
          <p:cNvSpPr>
            <a:spLocks noGrp="1"/>
          </p:cNvSpPr>
          <p:nvPr>
            <p:ph type="title" hasCustomPrompt="1"/>
          </p:nvPr>
        </p:nvSpPr>
        <p:spPr/>
        <p:txBody>
          <a:bodyPr/>
          <a:lstStyle>
            <a:lvl1pPr>
              <a:defRPr/>
            </a:lvl1pPr>
          </a:lstStyle>
          <a:p>
            <a:r>
              <a:rPr lang="en-US"/>
              <a:t>Slide Title Here </a:t>
            </a:r>
          </a:p>
        </p:txBody>
      </p:sp>
      <p:sp>
        <p:nvSpPr>
          <p:cNvPr id="3" name="Text Placeholder 8">
            <a:extLst>
              <a:ext uri="{FF2B5EF4-FFF2-40B4-BE49-F238E27FC236}">
                <a16:creationId xmlns:a16="http://schemas.microsoft.com/office/drawing/2014/main" id="{CAAC3E7B-525D-E50E-1746-24AF437B44F4}"/>
              </a:ext>
            </a:extLst>
          </p:cNvPr>
          <p:cNvSpPr>
            <a:spLocks noGrp="1"/>
          </p:cNvSpPr>
          <p:nvPr>
            <p:ph type="body" sz="quarter" idx="10"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Content Placeholder 4">
            <a:extLst>
              <a:ext uri="{FF2B5EF4-FFF2-40B4-BE49-F238E27FC236}">
                <a16:creationId xmlns:a16="http://schemas.microsoft.com/office/drawing/2014/main" id="{DC31BD84-772B-D686-B40D-B05AFA7D4C9A}"/>
              </a:ext>
            </a:extLst>
          </p:cNvPr>
          <p:cNvSpPr>
            <a:spLocks noGrp="1"/>
          </p:cNvSpPr>
          <p:nvPr>
            <p:ph sz="quarter" idx="11"/>
          </p:nvPr>
        </p:nvSpPr>
        <p:spPr>
          <a:xfrm>
            <a:off x="838200" y="1809750"/>
            <a:ext cx="10515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5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231916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69C4-4126-5D1D-698F-D126575D1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F84D3-2903-7641-5D3D-DE5E0D0D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1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90E28A12-6F5D-3AAE-659F-5A2B857796A7}"/>
              </a:ext>
            </a:extLst>
          </p:cNvPr>
          <p:cNvSpPr/>
          <p:nvPr userDrawn="1"/>
        </p:nvSpPr>
        <p:spPr>
          <a:xfrm rot="5400000">
            <a:off x="6028703" y="1633600"/>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B8E8C397-2EA4-DE2F-865D-D8BA1CDDF85B}"/>
              </a:ext>
            </a:extLst>
          </p:cNvPr>
          <p:cNvCxnSpPr>
            <a:cxnSpLocks/>
          </p:cNvCxnSpPr>
          <p:nvPr userDrawn="1"/>
        </p:nvCxnSpPr>
        <p:spPr>
          <a:xfrm>
            <a:off x="2005873" y="4697321"/>
            <a:ext cx="8311202" cy="107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92FDAD-D5E8-DD71-CBA9-836F24303B18}"/>
              </a:ext>
            </a:extLst>
          </p:cNvPr>
          <p:cNvCxnSpPr>
            <a:cxnSpLocks/>
          </p:cNvCxnSpPr>
          <p:nvPr userDrawn="1"/>
        </p:nvCxnSpPr>
        <p:spPr>
          <a:xfrm>
            <a:off x="4379176" y="4697319"/>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E24AB9-E1E4-991D-5AEB-DE8E74DCF0F8}"/>
              </a:ext>
            </a:extLst>
          </p:cNvPr>
          <p:cNvCxnSpPr>
            <a:cxnSpLocks/>
          </p:cNvCxnSpPr>
          <p:nvPr userDrawn="1"/>
        </p:nvCxnSpPr>
        <p:spPr>
          <a:xfrm flipH="1">
            <a:off x="4787557" y="2790025"/>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7FA92F-49BC-BA52-8C57-C760D72F4C0C}"/>
              </a:ext>
            </a:extLst>
          </p:cNvPr>
          <p:cNvCxnSpPr>
            <a:cxnSpLocks/>
          </p:cNvCxnSpPr>
          <p:nvPr userDrawn="1"/>
        </p:nvCxnSpPr>
        <p:spPr>
          <a:xfrm>
            <a:off x="2005874" y="469731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5FBFB4-9E4D-02A6-D4FB-2D4B7BD60D9C}"/>
              </a:ext>
            </a:extLst>
          </p:cNvPr>
          <p:cNvCxnSpPr>
            <a:cxnSpLocks/>
          </p:cNvCxnSpPr>
          <p:nvPr userDrawn="1"/>
        </p:nvCxnSpPr>
        <p:spPr>
          <a:xfrm>
            <a:off x="8127666" y="469470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F69F6-8E65-6630-9DEC-843BDFE7FB63}"/>
              </a:ext>
            </a:extLst>
          </p:cNvPr>
          <p:cNvCxnSpPr>
            <a:cxnSpLocks/>
          </p:cNvCxnSpPr>
          <p:nvPr userDrawn="1"/>
        </p:nvCxnSpPr>
        <p:spPr>
          <a:xfrm>
            <a:off x="6312145" y="2544523"/>
            <a:ext cx="0" cy="78293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E8EBF-1AA2-7CC0-4529-F821EAFFFE02}"/>
              </a:ext>
            </a:extLst>
          </p:cNvPr>
          <p:cNvSpPr txBox="1"/>
          <p:nvPr userDrawn="1"/>
        </p:nvSpPr>
        <p:spPr>
          <a:xfrm>
            <a:off x="5404840" y="2283864"/>
            <a:ext cx="1703794"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CIO \ Vice Provost</a:t>
            </a:r>
          </a:p>
        </p:txBody>
      </p:sp>
      <p:sp>
        <p:nvSpPr>
          <p:cNvPr id="11" name="TextBox 10">
            <a:extLst>
              <a:ext uri="{FF2B5EF4-FFF2-40B4-BE49-F238E27FC236}">
                <a16:creationId xmlns:a16="http://schemas.microsoft.com/office/drawing/2014/main" id="{7D150F85-DBA9-FD2A-3C3F-0C3E7AA5E26A}"/>
              </a:ext>
            </a:extLst>
          </p:cNvPr>
          <p:cNvSpPr txBox="1"/>
          <p:nvPr userDrawn="1"/>
        </p:nvSpPr>
        <p:spPr>
          <a:xfrm>
            <a:off x="3126299" y="3202669"/>
            <a:ext cx="2532985"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Enterprise Information Investment Committee</a:t>
            </a:r>
          </a:p>
        </p:txBody>
      </p:sp>
      <p:sp>
        <p:nvSpPr>
          <p:cNvPr id="12" name="Hexagon 11">
            <a:extLst>
              <a:ext uri="{FF2B5EF4-FFF2-40B4-BE49-F238E27FC236}">
                <a16:creationId xmlns:a16="http://schemas.microsoft.com/office/drawing/2014/main" id="{5D43C8BE-60D2-62FB-16AE-65CF2815636A}"/>
              </a:ext>
            </a:extLst>
          </p:cNvPr>
          <p:cNvSpPr/>
          <p:nvPr userDrawn="1"/>
        </p:nvSpPr>
        <p:spPr>
          <a:xfrm rot="5400000">
            <a:off x="4103264" y="254632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264DD9-97DA-0A24-D1AD-E6F22F39CE0C}"/>
              </a:ext>
            </a:extLst>
          </p:cNvPr>
          <p:cNvSpPr txBox="1"/>
          <p:nvPr userDrawn="1"/>
        </p:nvSpPr>
        <p:spPr>
          <a:xfrm>
            <a:off x="883427" y="5848054"/>
            <a:ext cx="1950064"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Implementation Partners</a:t>
            </a:r>
          </a:p>
        </p:txBody>
      </p:sp>
      <p:sp>
        <p:nvSpPr>
          <p:cNvPr id="14" name="Hexagon 13">
            <a:extLst>
              <a:ext uri="{FF2B5EF4-FFF2-40B4-BE49-F238E27FC236}">
                <a16:creationId xmlns:a16="http://schemas.microsoft.com/office/drawing/2014/main" id="{77DFC19F-37D5-EA2B-B8D3-06BD9C7FE8FE}"/>
              </a:ext>
            </a:extLst>
          </p:cNvPr>
          <p:cNvSpPr/>
          <p:nvPr userDrawn="1"/>
        </p:nvSpPr>
        <p:spPr>
          <a:xfrm rot="5400000">
            <a:off x="1725424" y="5138049"/>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2AB7B76-0901-858C-BE2E-C780E50E616A}"/>
              </a:ext>
            </a:extLst>
          </p:cNvPr>
          <p:cNvSpPr txBox="1"/>
          <p:nvPr userDrawn="1"/>
        </p:nvSpPr>
        <p:spPr>
          <a:xfrm>
            <a:off x="3523776" y="5850422"/>
            <a:ext cx="1703794" cy="18094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Project Teams</a:t>
            </a:r>
          </a:p>
        </p:txBody>
      </p:sp>
      <p:sp>
        <p:nvSpPr>
          <p:cNvPr id="16" name="Hexagon 15">
            <a:extLst>
              <a:ext uri="{FF2B5EF4-FFF2-40B4-BE49-F238E27FC236}">
                <a16:creationId xmlns:a16="http://schemas.microsoft.com/office/drawing/2014/main" id="{0FCF15A5-E9AC-0CD5-54E6-6558F71501E1}"/>
              </a:ext>
            </a:extLst>
          </p:cNvPr>
          <p:cNvSpPr/>
          <p:nvPr userDrawn="1"/>
        </p:nvSpPr>
        <p:spPr>
          <a:xfrm rot="5400000">
            <a:off x="4096270" y="514041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7FD82C-6AF5-05DD-7C29-529A39CEB14C}"/>
              </a:ext>
            </a:extLst>
          </p:cNvPr>
          <p:cNvSpPr txBox="1"/>
          <p:nvPr userDrawn="1"/>
        </p:nvSpPr>
        <p:spPr>
          <a:xfrm>
            <a:off x="5399427" y="584736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Functional Coordinators</a:t>
            </a:r>
          </a:p>
        </p:txBody>
      </p:sp>
      <p:sp>
        <p:nvSpPr>
          <p:cNvPr id="18" name="Hexagon 17">
            <a:extLst>
              <a:ext uri="{FF2B5EF4-FFF2-40B4-BE49-F238E27FC236}">
                <a16:creationId xmlns:a16="http://schemas.microsoft.com/office/drawing/2014/main" id="{2147804A-DC5D-E7E0-5A2B-F5DCD64C744A}"/>
              </a:ext>
            </a:extLst>
          </p:cNvPr>
          <p:cNvSpPr/>
          <p:nvPr userDrawn="1"/>
        </p:nvSpPr>
        <p:spPr>
          <a:xfrm rot="5400000">
            <a:off x="6043839" y="513735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3F29A1C-E4D1-957C-3A8D-195572175F87}"/>
              </a:ext>
            </a:extLst>
          </p:cNvPr>
          <p:cNvSpPr txBox="1"/>
          <p:nvPr userDrawn="1"/>
        </p:nvSpPr>
        <p:spPr>
          <a:xfrm>
            <a:off x="5437410" y="408851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Executive Director</a:t>
            </a:r>
          </a:p>
        </p:txBody>
      </p:sp>
      <p:sp>
        <p:nvSpPr>
          <p:cNvPr id="20" name="Hexagon 19">
            <a:extLst>
              <a:ext uri="{FF2B5EF4-FFF2-40B4-BE49-F238E27FC236}">
                <a16:creationId xmlns:a16="http://schemas.microsoft.com/office/drawing/2014/main" id="{EF0751DD-6A36-7889-DC26-0734B9D00118}"/>
              </a:ext>
            </a:extLst>
          </p:cNvPr>
          <p:cNvSpPr/>
          <p:nvPr userDrawn="1"/>
        </p:nvSpPr>
        <p:spPr>
          <a:xfrm rot="5400000">
            <a:off x="6017886" y="3475101"/>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Hexagon 20">
            <a:extLst>
              <a:ext uri="{FF2B5EF4-FFF2-40B4-BE49-F238E27FC236}">
                <a16:creationId xmlns:a16="http://schemas.microsoft.com/office/drawing/2014/main" id="{E3E04EE9-86D1-7D71-AAE5-F569248A5EAF}"/>
              </a:ext>
            </a:extLst>
          </p:cNvPr>
          <p:cNvSpPr/>
          <p:nvPr userDrawn="1"/>
        </p:nvSpPr>
        <p:spPr>
          <a:xfrm rot="5400000">
            <a:off x="7949208" y="283394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a:extLst>
              <a:ext uri="{FF2B5EF4-FFF2-40B4-BE49-F238E27FC236}">
                <a16:creationId xmlns:a16="http://schemas.microsoft.com/office/drawing/2014/main" id="{A7D9D1F0-3EA8-C59B-512B-4141BA4D1C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34305" y="2687482"/>
            <a:ext cx="304800" cy="243840"/>
          </a:xfrm>
          <a:prstGeom prst="rect">
            <a:avLst/>
          </a:prstGeom>
        </p:spPr>
      </p:pic>
      <p:pic>
        <p:nvPicPr>
          <p:cNvPr id="23" name="Graphic 22">
            <a:extLst>
              <a:ext uri="{FF2B5EF4-FFF2-40B4-BE49-F238E27FC236}">
                <a16:creationId xmlns:a16="http://schemas.microsoft.com/office/drawing/2014/main" id="{279161EB-EF70-02BC-38D8-26EF94D960D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078551" y="2926303"/>
            <a:ext cx="304800" cy="243840"/>
          </a:xfrm>
          <a:prstGeom prst="rect">
            <a:avLst/>
          </a:prstGeom>
        </p:spPr>
      </p:pic>
      <p:pic>
        <p:nvPicPr>
          <p:cNvPr id="24" name="Graphic 23">
            <a:extLst>
              <a:ext uri="{FF2B5EF4-FFF2-40B4-BE49-F238E27FC236}">
                <a16:creationId xmlns:a16="http://schemas.microsoft.com/office/drawing/2014/main" id="{B290E022-2C68-EFF4-407E-6088D4D1CE5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50142" y="5261090"/>
            <a:ext cx="304800" cy="243840"/>
          </a:xfrm>
          <a:prstGeom prst="rect">
            <a:avLst/>
          </a:prstGeom>
        </p:spPr>
      </p:pic>
      <p:pic>
        <p:nvPicPr>
          <p:cNvPr id="25" name="Graphic 24">
            <a:extLst>
              <a:ext uri="{FF2B5EF4-FFF2-40B4-BE49-F238E27FC236}">
                <a16:creationId xmlns:a16="http://schemas.microsoft.com/office/drawing/2014/main" id="{9AEB2087-AD0E-2C13-2003-B017C1D988F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220704" y="1772189"/>
            <a:ext cx="182880" cy="243840"/>
          </a:xfrm>
          <a:prstGeom prst="rect">
            <a:avLst/>
          </a:prstGeom>
        </p:spPr>
      </p:pic>
      <p:cxnSp>
        <p:nvCxnSpPr>
          <p:cNvPr id="26" name="Straight Connector 25">
            <a:extLst>
              <a:ext uri="{FF2B5EF4-FFF2-40B4-BE49-F238E27FC236}">
                <a16:creationId xmlns:a16="http://schemas.microsoft.com/office/drawing/2014/main" id="{490C2413-3D47-04F8-C941-6B1248997D99}"/>
              </a:ext>
            </a:extLst>
          </p:cNvPr>
          <p:cNvCxnSpPr>
            <a:cxnSpLocks/>
          </p:cNvCxnSpPr>
          <p:nvPr userDrawn="1"/>
        </p:nvCxnSpPr>
        <p:spPr>
          <a:xfrm flipH="1">
            <a:off x="6309678" y="3076502"/>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1AABAE-1623-E525-4B29-54C466077195}"/>
              </a:ext>
            </a:extLst>
          </p:cNvPr>
          <p:cNvSpPr txBox="1"/>
          <p:nvPr userDrawn="1"/>
        </p:nvSpPr>
        <p:spPr>
          <a:xfrm>
            <a:off x="7071084" y="3457797"/>
            <a:ext cx="2321375"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Steering Committee</a:t>
            </a:r>
          </a:p>
        </p:txBody>
      </p:sp>
      <p:cxnSp>
        <p:nvCxnSpPr>
          <p:cNvPr id="28" name="Straight Connector 27">
            <a:extLst>
              <a:ext uri="{FF2B5EF4-FFF2-40B4-BE49-F238E27FC236}">
                <a16:creationId xmlns:a16="http://schemas.microsoft.com/office/drawing/2014/main" id="{990A7A73-3CED-B6B8-198F-647DE16F1282}"/>
              </a:ext>
            </a:extLst>
          </p:cNvPr>
          <p:cNvCxnSpPr>
            <a:cxnSpLocks/>
          </p:cNvCxnSpPr>
          <p:nvPr userDrawn="1"/>
        </p:nvCxnSpPr>
        <p:spPr>
          <a:xfrm>
            <a:off x="6290216" y="4351805"/>
            <a:ext cx="10733" cy="6197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580B55-FFD8-EE7A-4556-713598335FFA}"/>
              </a:ext>
            </a:extLst>
          </p:cNvPr>
          <p:cNvCxnSpPr>
            <a:cxnSpLocks/>
          </p:cNvCxnSpPr>
          <p:nvPr userDrawn="1"/>
        </p:nvCxnSpPr>
        <p:spPr>
          <a:xfrm>
            <a:off x="10319708" y="4695241"/>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EFA65B-8684-F63B-55D1-3B971A5D14ED}"/>
              </a:ext>
            </a:extLst>
          </p:cNvPr>
          <p:cNvSpPr txBox="1"/>
          <p:nvPr userDrawn="1"/>
        </p:nvSpPr>
        <p:spPr>
          <a:xfrm>
            <a:off x="7357500" y="5769676"/>
            <a:ext cx="1538719" cy="521361"/>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Organizational Change Management</a:t>
            </a:r>
          </a:p>
        </p:txBody>
      </p:sp>
      <p:sp>
        <p:nvSpPr>
          <p:cNvPr id="31" name="Hexagon 30">
            <a:extLst>
              <a:ext uri="{FF2B5EF4-FFF2-40B4-BE49-F238E27FC236}">
                <a16:creationId xmlns:a16="http://schemas.microsoft.com/office/drawing/2014/main" id="{AA7615D1-AB69-6629-41AB-7978F820831E}"/>
              </a:ext>
            </a:extLst>
          </p:cNvPr>
          <p:cNvSpPr/>
          <p:nvPr userDrawn="1"/>
        </p:nvSpPr>
        <p:spPr>
          <a:xfrm rot="5400000">
            <a:off x="7875067" y="511678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7E7812-A603-C08C-173B-82B99CEA843B}"/>
              </a:ext>
            </a:extLst>
          </p:cNvPr>
          <p:cNvSpPr txBox="1"/>
          <p:nvPr userDrawn="1"/>
        </p:nvSpPr>
        <p:spPr>
          <a:xfrm>
            <a:off x="9466522" y="5769676"/>
            <a:ext cx="1706520"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Digital Business Process Design</a:t>
            </a:r>
          </a:p>
        </p:txBody>
      </p:sp>
      <p:sp>
        <p:nvSpPr>
          <p:cNvPr id="33" name="Hexagon 32">
            <a:extLst>
              <a:ext uri="{FF2B5EF4-FFF2-40B4-BE49-F238E27FC236}">
                <a16:creationId xmlns:a16="http://schemas.microsoft.com/office/drawing/2014/main" id="{D164A15C-889E-DADD-7652-80F7031C20B9}"/>
              </a:ext>
            </a:extLst>
          </p:cNvPr>
          <p:cNvSpPr/>
          <p:nvPr userDrawn="1"/>
        </p:nvSpPr>
        <p:spPr>
          <a:xfrm rot="5400000">
            <a:off x="10001566" y="511678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33">
            <a:extLst>
              <a:ext uri="{FF2B5EF4-FFF2-40B4-BE49-F238E27FC236}">
                <a16:creationId xmlns:a16="http://schemas.microsoft.com/office/drawing/2014/main" id="{DFD5920A-ABD2-D9C3-6CE0-C8148CD3757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196482" y="5239212"/>
            <a:ext cx="243840" cy="243840"/>
          </a:xfrm>
          <a:prstGeom prst="rect">
            <a:avLst/>
          </a:prstGeom>
        </p:spPr>
      </p:pic>
      <p:pic>
        <p:nvPicPr>
          <p:cNvPr id="35" name="Graphic 34">
            <a:extLst>
              <a:ext uri="{FF2B5EF4-FFF2-40B4-BE49-F238E27FC236}">
                <a16:creationId xmlns:a16="http://schemas.microsoft.com/office/drawing/2014/main" id="{43A54C89-9A8D-6D54-0FC1-B762B70AE9C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6170783" y="5251584"/>
            <a:ext cx="304800" cy="243840"/>
          </a:xfrm>
          <a:prstGeom prst="rect">
            <a:avLst/>
          </a:prstGeom>
        </p:spPr>
      </p:pic>
      <p:pic>
        <p:nvPicPr>
          <p:cNvPr id="36" name="Graphic 35">
            <a:extLst>
              <a:ext uri="{FF2B5EF4-FFF2-40B4-BE49-F238E27FC236}">
                <a16:creationId xmlns:a16="http://schemas.microsoft.com/office/drawing/2014/main" id="{58D14F9C-1254-6E41-BACE-17F9FF8058F3}"/>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4270788" y="5255663"/>
            <a:ext cx="213360" cy="243840"/>
          </a:xfrm>
          <a:prstGeom prst="rect">
            <a:avLst/>
          </a:prstGeom>
        </p:spPr>
      </p:pic>
      <p:pic>
        <p:nvPicPr>
          <p:cNvPr id="37" name="Graphic 36">
            <a:extLst>
              <a:ext uri="{FF2B5EF4-FFF2-40B4-BE49-F238E27FC236}">
                <a16:creationId xmlns:a16="http://schemas.microsoft.com/office/drawing/2014/main" id="{E082DF51-7E48-0E4C-5ED1-DFFA105673E9}"/>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6196271" y="3592142"/>
            <a:ext cx="213360" cy="243840"/>
          </a:xfrm>
          <a:prstGeom prst="rect">
            <a:avLst/>
          </a:prstGeom>
        </p:spPr>
      </p:pic>
      <p:pic>
        <p:nvPicPr>
          <p:cNvPr id="38" name="Graphic 37">
            <a:extLst>
              <a:ext uri="{FF2B5EF4-FFF2-40B4-BE49-F238E27FC236}">
                <a16:creationId xmlns:a16="http://schemas.microsoft.com/office/drawing/2014/main" id="{6C8979CC-B54F-A801-0321-A8A1FDE7224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8000293" y="5249103"/>
            <a:ext cx="243840" cy="243840"/>
          </a:xfrm>
          <a:prstGeom prst="rect">
            <a:avLst/>
          </a:prstGeom>
        </p:spPr>
      </p:pic>
      <p:sp>
        <p:nvSpPr>
          <p:cNvPr id="39" name="TextBox 38">
            <a:extLst>
              <a:ext uri="{FF2B5EF4-FFF2-40B4-BE49-F238E27FC236}">
                <a16:creationId xmlns:a16="http://schemas.microsoft.com/office/drawing/2014/main" id="{EECEA419-1332-CE18-B296-B17237AD06C6}"/>
              </a:ext>
            </a:extLst>
          </p:cNvPr>
          <p:cNvSpPr txBox="1"/>
          <p:nvPr userDrawn="1"/>
        </p:nvSpPr>
        <p:spPr>
          <a:xfrm>
            <a:off x="669268" y="742174"/>
            <a:ext cx="2164224" cy="596510"/>
          </a:xfrm>
          <a:prstGeom prst="rect">
            <a:avLst/>
          </a:prstGeom>
          <a:noFill/>
        </p:spPr>
        <p:txBody>
          <a:bodyPr wrap="square" lIns="0" tIns="0" rIns="0" bIns="0" rtlCol="0">
            <a:spAutoFit/>
          </a:bodyPr>
          <a:lstStyle/>
          <a:p>
            <a:pPr>
              <a:lnSpc>
                <a:spcPct val="80000"/>
              </a:lnSpc>
            </a:pPr>
            <a:r>
              <a:rPr lang="en-US" sz="2400" b="1" cap="all">
                <a:latin typeface="Open Sans" panose="020B0606030504020204" pitchFamily="34" charset="0"/>
                <a:ea typeface="Open Sans" panose="020B0606030504020204" pitchFamily="34" charset="0"/>
                <a:cs typeface="Open Sans" panose="020B0606030504020204" pitchFamily="34" charset="0"/>
              </a:rPr>
              <a:t>program structure</a:t>
            </a:r>
          </a:p>
        </p:txBody>
      </p:sp>
      <p:cxnSp>
        <p:nvCxnSpPr>
          <p:cNvPr id="40" name="Straight Connector 39">
            <a:extLst>
              <a:ext uri="{FF2B5EF4-FFF2-40B4-BE49-F238E27FC236}">
                <a16:creationId xmlns:a16="http://schemas.microsoft.com/office/drawing/2014/main" id="{800C386E-4A2F-9C1B-B4BC-6E291773B32D}"/>
              </a:ext>
            </a:extLst>
          </p:cNvPr>
          <p:cNvCxnSpPr>
            <a:cxnSpLocks/>
          </p:cNvCxnSpPr>
          <p:nvPr userDrawn="1"/>
        </p:nvCxnSpPr>
        <p:spPr>
          <a:xfrm>
            <a:off x="6323183" y="1066128"/>
            <a:ext cx="0" cy="4359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E4344-6F1A-32E9-0BF4-E9E0D8779680}"/>
              </a:ext>
            </a:extLst>
          </p:cNvPr>
          <p:cNvSpPr txBox="1"/>
          <p:nvPr userDrawn="1"/>
        </p:nvSpPr>
        <p:spPr>
          <a:xfrm>
            <a:off x="4905393" y="410030"/>
            <a:ext cx="2808570" cy="52565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Provost/Executive Vice President </a:t>
            </a:r>
            <a:b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 Vice President for Finance and Administration</a:t>
            </a:r>
          </a:p>
        </p:txBody>
      </p:sp>
      <p:sp>
        <p:nvSpPr>
          <p:cNvPr id="42" name="Parallelogram 41">
            <a:extLst>
              <a:ext uri="{FF2B5EF4-FFF2-40B4-BE49-F238E27FC236}">
                <a16:creationId xmlns:a16="http://schemas.microsoft.com/office/drawing/2014/main" id="{0145AAA7-8B96-62F5-FAEE-AD8D83F6DEE7}"/>
              </a:ext>
            </a:extLst>
          </p:cNvPr>
          <p:cNvSpPr/>
          <p:nvPr userDrawn="1"/>
        </p:nvSpPr>
        <p:spPr>
          <a:xfrm>
            <a:off x="617342" y="1910225"/>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383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potlight mess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40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205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68647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4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7" y="1167886"/>
            <a:ext cx="1930400" cy="60959"/>
          </a:xfrm>
          <a:prstGeom prst="rect">
            <a:avLst/>
          </a:prstGeom>
          <a:solidFill>
            <a:srgbClr val="DF55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lstStyle>
            <a:lvl1pPr marL="457189" indent="-457189">
              <a:buFont typeface="Arial" panose="020B0604020202020204" pitchFamily="34" charset="0"/>
              <a:buChar char="•"/>
              <a:defRPr sz="1867" b="0"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4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4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333"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lstStyle>
            <a:lvl1pPr marL="0" indent="0">
              <a:buFont typeface="Arial" panose="020B0604020202020204" pitchFamily="34" charset="0"/>
              <a:buNone/>
              <a:defRPr sz="1867" b="1"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47646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1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366987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444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138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18513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502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696778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a:extLst>
              <a:ext uri="{96DAC541-7B7A-43D3-8B79-37D633B846F1}">
                <asvg:svgBlip xmlns:asvg="http://schemas.microsoft.com/office/drawing/2016/SVG/main" r:embed="rId2"/>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352992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a:extLst>
              <a:ext uri="{96DAC541-7B7A-43D3-8B79-37D633B846F1}">
                <asvg:svgBlip xmlns:asvg="http://schemas.microsoft.com/office/drawing/2016/SVG/main" r:embed="rId2"/>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a:extLst>
                <a:ext uri="{96DAC541-7B7A-43D3-8B79-37D633B846F1}">
                  <asvg:svgBlip xmlns:asvg="http://schemas.microsoft.com/office/drawing/2016/SVG/main" r:embed="rId3"/>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90048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pic>
        <p:nvPicPr>
          <p:cNvPr id="6" name="Picture 5" descr="A black background with orange text&#10;&#10;Description automatically generated">
            <a:extLst>
              <a:ext uri="{FF2B5EF4-FFF2-40B4-BE49-F238E27FC236}">
                <a16:creationId xmlns:a16="http://schemas.microsoft.com/office/drawing/2014/main" id="{A817116A-53DB-8776-C9AE-9493E0A4D8BC}"/>
              </a:ext>
            </a:extLst>
          </p:cNvPr>
          <p:cNvPicPr>
            <a:picLocks noChangeAspect="1"/>
          </p:cNvPicPr>
          <p:nvPr/>
        </p:nvPicPr>
        <p:blipFill>
          <a:blip r:embed="rId2"/>
          <a:stretch>
            <a:fillRect/>
          </a:stretch>
        </p:blipFill>
        <p:spPr>
          <a:xfrm>
            <a:off x="10251062" y="61026"/>
            <a:ext cx="1854253" cy="554671"/>
          </a:xfrm>
          <a:prstGeom prst="rect">
            <a:avLst/>
          </a:prstGeom>
        </p:spPr>
      </p:pic>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6940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42387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4504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52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698712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104565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6" y="1386020"/>
            <a:ext cx="4112167"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73421" y="3859027"/>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a:t>Icon image</a:t>
            </a:r>
          </a:p>
        </p:txBody>
      </p:sp>
    </p:spTree>
    <p:extLst>
      <p:ext uri="{BB962C8B-B14F-4D97-AF65-F5344CB8AC3E}">
        <p14:creationId xmlns:p14="http://schemas.microsoft.com/office/powerpoint/2010/main" val="1429326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a:extLst>
                <a:ext uri="{96DAC541-7B7A-43D3-8B79-37D633B846F1}">
                  <asvg:svgBlip xmlns:asvg="http://schemas.microsoft.com/office/drawing/2016/SVG/main" r:embed="rId3"/>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86245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592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662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8233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354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008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0585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1271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8630806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145434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9212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77701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47816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415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9204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86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364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596656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16587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724795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1807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649642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31563796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a:extLst>
              <a:ext uri="{96DAC541-7B7A-43D3-8B79-37D633B846F1}">
                <asvg:svgBlip xmlns:asvg="http://schemas.microsoft.com/office/drawing/2016/SVG/main" r:embed="rId2"/>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2222709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a:extLst>
              <a:ext uri="{96DAC541-7B7A-43D3-8B79-37D633B846F1}">
                <asvg:svgBlip xmlns:asvg="http://schemas.microsoft.com/office/drawing/2016/SVG/main" r:embed="rId2"/>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a:extLst>
                <a:ext uri="{96DAC541-7B7A-43D3-8B79-37D633B846F1}">
                  <asvg:svgBlip xmlns:asvg="http://schemas.microsoft.com/office/drawing/2016/SVG/main" r:embed="rId3"/>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2906471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629676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3475067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81913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131582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24940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4053264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normAutofit/>
          </a:bodyPr>
          <a:lstStyle>
            <a:lvl1pPr algn="l">
              <a:defRPr sz="3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normAutofit/>
          </a:bodyPr>
          <a:lstStyle>
            <a:lvl1pPr marL="457189" indent="-457189">
              <a:lnSpc>
                <a:spcPct val="100000"/>
              </a:lnSpc>
              <a:spcBef>
                <a:spcPts val="600"/>
              </a:spcBef>
              <a:buFont typeface="Arial" panose="020B0604020202020204" pitchFamily="34" charset="0"/>
              <a:buChar char="•"/>
              <a:defRPr sz="1800" b="0" i="0" baseline="0">
                <a:solidFill>
                  <a:schemeClr val="tx1"/>
                </a:solidFill>
                <a:latin typeface="Encode Sans Normal Black"/>
                <a:ea typeface="Open Sans" charset="0"/>
                <a:cs typeface="Open Sans" charset="0"/>
              </a:defRPr>
            </a:lvl1pPr>
            <a:lvl2pPr marL="990575" indent="-380990">
              <a:lnSpc>
                <a:spcPct val="100000"/>
              </a:lnSpc>
              <a:spcBef>
                <a:spcPts val="600"/>
              </a:spcBef>
              <a:buFont typeface="Courier New" panose="02070309020205020404" pitchFamily="49" charset="0"/>
              <a:buChar char="o"/>
              <a:defRPr sz="1600" b="0" i="0" baseline="0">
                <a:solidFill>
                  <a:schemeClr val="tx1"/>
                </a:solidFill>
                <a:latin typeface="Encode Sans Normal Black"/>
                <a:ea typeface="Open Sans" charset="0"/>
                <a:cs typeface="Open Sans" charset="0"/>
              </a:defRPr>
            </a:lvl2pPr>
            <a:lvl3pPr marL="1523962" indent="-304792">
              <a:lnSpc>
                <a:spcPct val="100000"/>
              </a:lnSpc>
              <a:spcBef>
                <a:spcPts val="600"/>
              </a:spcBef>
              <a:buSzPct val="100000"/>
              <a:buFont typeface="Courier New" panose="02070309020205020404" pitchFamily="49" charset="0"/>
              <a:buChar char="o"/>
              <a:defRPr sz="1400" b="0" i="0" baseline="0">
                <a:solidFill>
                  <a:schemeClr val="tx1"/>
                </a:solidFill>
                <a:latin typeface="Encode Sans Normal Black"/>
                <a:ea typeface="Open Sans" charset="0"/>
                <a:cs typeface="Open Sans" charset="0"/>
              </a:defRPr>
            </a:lvl3pPr>
            <a:lvl4pPr marL="2133547" indent="-304792">
              <a:lnSpc>
                <a:spcPct val="100000"/>
              </a:lnSpc>
              <a:spcBef>
                <a:spcPts val="600"/>
              </a:spcBef>
              <a:buFont typeface="Courier New" panose="02070309020205020404" pitchFamily="49" charset="0"/>
              <a:buChar char="o"/>
              <a:defRPr sz="1400" b="0" i="0" baseline="0">
                <a:solidFill>
                  <a:schemeClr val="tx1"/>
                </a:solidFill>
                <a:latin typeface="Encode Sans Normal Black"/>
                <a:ea typeface="Open Sans" charset="0"/>
                <a:cs typeface="Open Sans" charset="0"/>
              </a:defRPr>
            </a:lvl4pPr>
            <a:lvl5pPr marL="2743131" indent="-304792">
              <a:lnSpc>
                <a:spcPct val="100000"/>
              </a:lnSpc>
              <a:spcBef>
                <a:spcPts val="600"/>
              </a:spcBef>
              <a:buFont typeface="Courier New" panose="02070309020205020404" pitchFamily="49" charset="0"/>
              <a:buChar char="o"/>
              <a:defRPr sz="1200" b="0" i="0" baseline="0">
                <a:solidFill>
                  <a:schemeClr val="tx1"/>
                </a:solidFill>
                <a:latin typeface="Encode Sans Normal Black"/>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normAutofit/>
          </a:bodyPr>
          <a:lstStyle>
            <a:lvl1pPr marL="0" indent="0">
              <a:buFont typeface="Arial" panose="020B0604020202020204" pitchFamily="34" charset="0"/>
              <a:buNone/>
              <a:defRPr sz="1800" b="1" i="0" baseline="0">
                <a:solidFill>
                  <a:schemeClr val="tx1"/>
                </a:solidFill>
                <a:latin typeface="Encode Sans Normal Black"/>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08155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0" y="95694"/>
            <a:ext cx="12192431" cy="6762307"/>
          </a:xfrm>
          <a:prstGeom prst="rect">
            <a:avLst/>
          </a:prstGeom>
        </p:spPr>
      </p:pic>
      <p:grpSp>
        <p:nvGrpSpPr>
          <p:cNvPr id="6" name="Group 5"/>
          <p:cNvGrpSpPr/>
          <p:nvPr userDrawn="1"/>
        </p:nvGrpSpPr>
        <p:grpSpPr>
          <a:xfrm>
            <a:off x="2194" y="-53163"/>
            <a:ext cx="12189807"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baseline="0">
                <a:latin typeface="+mn-lt"/>
              </a:defRPr>
            </a:lvl1pPr>
            <a:lvl2pPr marL="685783" indent="-228594">
              <a:buClr>
                <a:srgbClr val="DC4405"/>
              </a:buClr>
              <a:buFont typeface="Courier New" panose="02070309020205020404" pitchFamily="49" charset="0"/>
              <a:buChar char="o"/>
              <a:defRPr sz="1800" baseline="0">
                <a:latin typeface="+mn-lt"/>
              </a:defRPr>
            </a:lvl2pPr>
            <a:lvl3pPr marL="1142971" indent="-228594">
              <a:buClr>
                <a:srgbClr val="DC4405"/>
              </a:buClr>
              <a:buFont typeface="Courier New" panose="02070309020205020404" pitchFamily="49" charset="0"/>
              <a:buChar char="o"/>
              <a:defRPr sz="1600" baseline="0">
                <a:latin typeface="+mn-lt"/>
              </a:defRPr>
            </a:lvl3pPr>
            <a:lvl4pPr marL="1600160" indent="-228594">
              <a:buClr>
                <a:srgbClr val="DC4405"/>
              </a:buClr>
              <a:buFont typeface="Courier New" panose="02070309020205020404" pitchFamily="49" charset="0"/>
              <a:buChar char="o"/>
              <a:defRPr sz="1400" baseline="0">
                <a:latin typeface="+mn-lt"/>
              </a:defRPr>
            </a:lvl4pPr>
            <a:lvl5pPr marL="2057349" indent="-228594">
              <a:buClr>
                <a:srgbClr val="DC4405"/>
              </a:buClr>
              <a:buFont typeface="Courier New" panose="02070309020205020404" pitchFamily="49" charset="0"/>
              <a:buChar char="o"/>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273482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98874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70649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41178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1778331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14782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29853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539420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713856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16400826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701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heme" Target="../theme/theme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5/8/2026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00260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9755F-92A9-F821-E626-BA616127E12B}"/>
              </a:ext>
            </a:extLst>
          </p:cNvPr>
          <p:cNvSpPr>
            <a:spLocks noGrp="1"/>
          </p:cNvSpPr>
          <p:nvPr>
            <p:ph type="title"/>
          </p:nvPr>
        </p:nvSpPr>
        <p:spPr>
          <a:xfrm>
            <a:off x="838200" y="365126"/>
            <a:ext cx="9597887" cy="489640"/>
          </a:xfrm>
          <a:prstGeom prst="rect">
            <a:avLst/>
          </a:prstGeom>
        </p:spPr>
        <p:txBody>
          <a:bodyPr vert="horz" lIns="91440" tIns="45720" rIns="91440" bIns="45720" rtlCol="0" anchor="ctr">
            <a:normAutofit/>
          </a:bodyPr>
          <a:lstStyle/>
          <a:p>
            <a:r>
              <a:rPr lang="en-US"/>
              <a:t>Slide Title Should be a sentence </a:t>
            </a:r>
          </a:p>
        </p:txBody>
      </p:sp>
      <p:sp>
        <p:nvSpPr>
          <p:cNvPr id="3" name="Text Placeholder 2">
            <a:extLst>
              <a:ext uri="{FF2B5EF4-FFF2-40B4-BE49-F238E27FC236}">
                <a16:creationId xmlns:a16="http://schemas.microsoft.com/office/drawing/2014/main" id="{D8538E62-03E5-BD18-4A2E-DA5EA9777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CBF0B29-B0D8-DACE-9D2F-E39880D65DE4}"/>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dirty="0">
                <a:solidFill>
                  <a:schemeClr val="tx1"/>
                </a:solidFill>
                <a:latin typeface="Kievit Offc" panose="020B0504030101020102" pitchFamily="34" charset="77"/>
              </a:rPr>
              <a:t>Oregon State University | AMP </a:t>
            </a:r>
            <a:r>
              <a:rPr lang="en-US" sz="900" noProof="0" dirty="0">
                <a:solidFill>
                  <a:schemeClr val="tx1"/>
                </a:solidFill>
                <a:latin typeface="Kievit Offc" panose="020B0504030101020102" pitchFamily="34" charset="77"/>
              </a:rPr>
              <a:t>| Page </a:t>
            </a:r>
            <a:fld id="{C58DF478-B544-4ED8-9ED4-6A2648E2D233}" type="slidenum">
              <a:rPr lang="en-US" sz="900" noProof="0" smtClean="0">
                <a:solidFill>
                  <a:schemeClr val="tx1"/>
                </a:solidFill>
                <a:latin typeface="Kievit Offc" panose="020B0504030101020102" pitchFamily="34" charset="77"/>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dirty="0">
              <a:solidFill>
                <a:schemeClr val="tx1"/>
              </a:solidFill>
              <a:latin typeface="Kievit Offc" panose="020B0504030101020102" pitchFamily="34" charset="77"/>
            </a:endParaRPr>
          </a:p>
        </p:txBody>
      </p:sp>
    </p:spTree>
    <p:extLst>
      <p:ext uri="{BB962C8B-B14F-4D97-AF65-F5344CB8AC3E}">
        <p14:creationId xmlns:p14="http://schemas.microsoft.com/office/powerpoint/2010/main" val="221972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Lst>
  <p:txStyles>
    <p:titleStyle>
      <a:lvl1pPr algn="l" defTabSz="914400" rtl="0" eaLnBrk="1" latinLnBrk="0" hangingPunct="1">
        <a:lnSpc>
          <a:spcPct val="90000"/>
        </a:lnSpc>
        <a:spcBef>
          <a:spcPct val="0"/>
        </a:spcBef>
        <a:buNone/>
        <a:defRPr sz="2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91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42872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7167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 Id="rId5" Type="http://schemas.openxmlformats.org/officeDocument/2006/relationships/hyperlink" Target="mailto:HRSupportServices@oregonstate.edu" TargetMode="External"/><Relationship Id="rId4" Type="http://schemas.openxmlformats.org/officeDocument/2006/relationships/hyperlink" Target="mailto:Student.Employment@oregonstate.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hyperlink" Target="https://hr.oregonstate.edu/inside-osu/new-employee-resources/new-employee-orientation" TargetMode="External"/><Relationship Id="rId2" Type="http://schemas.openxmlformats.org/officeDocument/2006/relationships/image" Target="../media/image41.png"/><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hyperlink" Target="https://forms.cloud.microsoft/Pages/ResponsePage.aspx?id=4QVtzl48Yk2HqExKJxPBE3vKPYH4rixGqwYi58TdnZlUREExWjJTOElBNFdIVjc2TEg1TlNLQzdUVyQlQCN0PWcu" TargetMode="External"/><Relationship Id="rId2" Type="http://schemas.openxmlformats.org/officeDocument/2006/relationships/image" Target="../media/image53.sv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svg"/><Relationship Id="rId1" Type="http://schemas.openxmlformats.org/officeDocument/2006/relationships/slideLayout" Target="../slideLayouts/slideLayout102.xml"/><Relationship Id="rId5" Type="http://schemas.openxmlformats.org/officeDocument/2006/relationships/image" Target="../media/image12.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hyperlink" Target="https://beav.es/AMP-video-library" TargetMode="External"/><Relationship Id="rId3" Type="http://schemas.openxmlformats.org/officeDocument/2006/relationships/image" Target="../media/image57.svg"/><Relationship Id="rId7" Type="http://schemas.openxmlformats.org/officeDocument/2006/relationships/hyperlink" Target="https://beav.es/AMP-sharepoint" TargetMode="External"/><Relationship Id="rId12" Type="http://schemas.openxmlformats.org/officeDocument/2006/relationships/hyperlink" Target="https://oregonstateuniversity.sharepoint.com/sites/AMP/SitePages/Training.aspx" TargetMode="External"/><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hyperlink" Target="beav.es/ChAMP" TargetMode="External"/><Relationship Id="rId11" Type="http://schemas.openxmlformats.org/officeDocument/2006/relationships/hyperlink" Target="https://oregonstateuniversity.sharepoint.com/sites/AMP/SitePages/AMP-FAQs.aspx" TargetMode="External"/><Relationship Id="rId5" Type="http://schemas.openxmlformats.org/officeDocument/2006/relationships/hyperlink" Target="https://oregonstateuniversity.sharepoint.com/sites/AMP/SitePages/AMP-Change-Hub.aspx?csf=1&amp;web=1&amp;e=UqivKj" TargetMode="External"/><Relationship Id="rId10" Type="http://schemas.openxmlformats.org/officeDocument/2006/relationships/hyperlink" Target="https://oregonstateuniversity.sharepoint.com/sites/AMP/SitePages/AMP-Video-Library.aspx?csf=1&amp;web=1&amp;e=U392ac&amp;CID=c4f2d5b9-3c02-4eb9-9f40-88096f423bc5" TargetMode="External"/><Relationship Id="rId4" Type="http://schemas.openxmlformats.org/officeDocument/2006/relationships/hyperlink" Target="https://oregonstateuniversity.sharepoint.com/sites/AMP/SitePages/Essential-Go.aspx" TargetMode="External"/><Relationship Id="rId9" Type="http://schemas.openxmlformats.org/officeDocument/2006/relationships/hyperlink" Target="https://oregonstateuniversity.sharepoint.com/sites/AMP/SitePages/Training.aspx?csf=1&amp;web=1&amp;e=d8grGj"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svg"/><Relationship Id="rId7" Type="http://schemas.openxmlformats.org/officeDocument/2006/relationships/hyperlink" Target="https://hr.oregonstate.edu/calendar-and-communicatio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 Id="rId9" Type="http://schemas.openxmlformats.org/officeDocument/2006/relationships/image" Target="../media/image43.svg"/></Relationships>
</file>

<file path=ppt/slides/_rels/slide20.xml.rels><?xml version="1.0" encoding="UTF-8" standalone="yes"?>
<Relationships xmlns="http://schemas.openxmlformats.org/package/2006/relationships"><Relationship Id="rId8" Type="http://schemas.openxmlformats.org/officeDocument/2006/relationships/hyperlink" Target="https://beav.es/AMP-video-library" TargetMode="External"/><Relationship Id="rId13" Type="http://schemas.openxmlformats.org/officeDocument/2006/relationships/hyperlink" Target="https://oregonstateuniversity.sharepoint.com/sites/AMP/SitePages/AMP-FAQs.aspx" TargetMode="External"/><Relationship Id="rId3" Type="http://schemas.openxmlformats.org/officeDocument/2006/relationships/image" Target="../media/image54.svg"/><Relationship Id="rId7" Type="http://schemas.openxmlformats.org/officeDocument/2006/relationships/hyperlink" Target="https://oregonstateuniversity.sharepoint.com/sites/AMP/SitePages/Upcoming-AMP-Events.aspx?csf=1&amp;web=1&amp;e=9e28dj" TargetMode="External"/><Relationship Id="rId12" Type="http://schemas.openxmlformats.org/officeDocument/2006/relationships/hyperlink" Target="beav.es/ChAMP" TargetMode="External"/><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hyperlink" Target="https://oregonstateuniversity.sharepoint.com/sites/AMP/SitePages/AMP-Change-Hub.aspx?csf=1&amp;web=1&amp;e=UqivKj" TargetMode="External"/><Relationship Id="rId11" Type="http://schemas.openxmlformats.org/officeDocument/2006/relationships/hyperlink" Target="https://oregonstateuniversity.sharepoint.com/sites/AMP/SitePages/AMP-Change-Hub.aspx?csf=1&amp;web=1&amp;e=UqivKj#general-personas" TargetMode="External"/><Relationship Id="rId5" Type="http://schemas.openxmlformats.org/officeDocument/2006/relationships/image" Target="../media/image58.svg"/><Relationship Id="rId10" Type="http://schemas.openxmlformats.org/officeDocument/2006/relationships/hyperlink" Target="https://forms.cloud.microsoft/Pages/ResponsePage.aspx?id=4QVtzl48Yk2HqExKJxPBE1BFEBT3lCJLoLWmmyzEld1UREExWjJTOElBNFdIVjc2TEg1TlNLQzdUVy4u" TargetMode="External"/><Relationship Id="rId4" Type="http://schemas.openxmlformats.org/officeDocument/2006/relationships/image" Target="../media/image57.svg"/><Relationship Id="rId9" Type="http://schemas.openxmlformats.org/officeDocument/2006/relationships/hyperlink" Target="https://beav.es/AMP-CRA" TargetMode="External"/><Relationship Id="rId14" Type="http://schemas.openxmlformats.org/officeDocument/2006/relationships/hyperlink" Target="https://oregonstateuniversity.sharepoint.com/sites/AMP/SitePages/Training.aspx"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orms.office.com/pages/responsepage.aspx?id=4QVtzl48Yk2HqExKJxPBE3vKPYH4rixGqwYi58TdnZlUQTlMU1pFMDA1VTBLNDBCNzJNMlVZQlpOTyQlQCN0PWcu&amp;origin=lprLink&amp;route=shorturl" TargetMode="External"/><Relationship Id="rId3" Type="http://schemas.openxmlformats.org/officeDocument/2006/relationships/image" Target="../media/image59.svg"/><Relationship Id="rId7" Type="http://schemas.openxmlformats.org/officeDocument/2006/relationships/hyperlink" Target="https://forms.cloud.microsoft/Pages/ResponsePage.aspx?id=4QVtzl48Yk2HqExKJxPBE3vKPYH4rixGqwYi58TdnZlUN1QyTTc2NThWVDAzRjJVRzVXNlYxSEw1MSQlQCN0PWcu" TargetMode="External"/><Relationship Id="rId2" Type="http://schemas.openxmlformats.org/officeDocument/2006/relationships/notesSlide" Target="../notesSlides/notesSlide9.xml"/><Relationship Id="rId1" Type="http://schemas.openxmlformats.org/officeDocument/2006/relationships/slideLayout" Target="../slideLayouts/slideLayout83.xml"/><Relationship Id="rId6" Type="http://schemas.openxmlformats.org/officeDocument/2006/relationships/hyperlink" Target="https://forms.office.com/pages/responsepage.aspx?id=4QVtzl48Yk2HqExKJxPBE3vKPYH4rixGqwYi58TdnZlUQlBBNzlDQ1BCVFRYQ0cyMUkwU0Y2RFJLTyQlQCN0PWcu&amp;origin=lprLink&amp;route=shorturl" TargetMode="External"/><Relationship Id="rId5" Type="http://schemas.openxmlformats.org/officeDocument/2006/relationships/hyperlink" Target="https://oregonstateuniversity.sharepoint.com/sites/AMP/SitePages/Upcoming-AMP-Events.aspx?csf=1&amp;web=1&amp;e=9e28dj" TargetMode="External"/><Relationship Id="rId10" Type="http://schemas.openxmlformats.org/officeDocument/2006/relationships/image" Target="../media/image60.svg"/><Relationship Id="rId4" Type="http://schemas.openxmlformats.org/officeDocument/2006/relationships/image" Target="../media/image57.svg"/><Relationship Id="rId9" Type="http://schemas.openxmlformats.org/officeDocument/2006/relationships/hyperlink" Target="https://forms.cloud.microsoft/Pages/ResponsePage.aspx?id=4QVtzl48Yk2HqExKJxPBE1BFEBT3lCJLoLWmmyzEld1UREExWjJTOElBNFdIVjc2TEg1TlNLQzdUVy4u"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beav.es/AMP-change-hub" TargetMode="External"/><Relationship Id="rId2" Type="http://schemas.openxmlformats.org/officeDocument/2006/relationships/image" Target="../media/image54.svg"/><Relationship Id="rId1" Type="http://schemas.openxmlformats.org/officeDocument/2006/relationships/slideLayout" Target="../slideLayouts/slideLayout7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8" Type="http://schemas.openxmlformats.org/officeDocument/2006/relationships/hyperlink" Target="https://beav.es/AMP-change-champions" TargetMode="External"/><Relationship Id="rId3" Type="http://schemas.openxmlformats.org/officeDocument/2006/relationships/image" Target="../media/image57.svg"/><Relationship Id="rId7" Type="http://schemas.openxmlformats.org/officeDocument/2006/relationships/hyperlink" Target="https://oregonstateuniversity.sharepoint.com/sites/AMP/SitePages/AMP-Change-Hub.aspx?csf=1&amp;web=1&amp;e=UqivKj" TargetMode="External"/><Relationship Id="rId12"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92.xml"/><Relationship Id="rId6" Type="http://schemas.openxmlformats.org/officeDocument/2006/relationships/hyperlink" Target="https://beav.es/about-ChAMP" TargetMode="External"/><Relationship Id="rId11" Type="http://schemas.openxmlformats.org/officeDocument/2006/relationships/hyperlink" Target="https://beav.es/AMPlifier" TargetMode="External"/><Relationship Id="rId5" Type="http://schemas.openxmlformats.org/officeDocument/2006/relationships/hyperlink" Target="https://beav.es/AMP-sharepoint" TargetMode="External"/><Relationship Id="rId10" Type="http://schemas.openxmlformats.org/officeDocument/2006/relationships/hyperlink" Target="https://beav.es/AMP-video-library" TargetMode="External"/><Relationship Id="rId4" Type="http://schemas.openxmlformats.org/officeDocument/2006/relationships/image" Target="../media/image60.svg"/><Relationship Id="rId9" Type="http://schemas.openxmlformats.org/officeDocument/2006/relationships/hyperlink" Target="https://beav.es/AMP-always-on-surve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11.xml"/><Relationship Id="rId1" Type="http://schemas.openxmlformats.org/officeDocument/2006/relationships/slideLayout" Target="../slideLayouts/slideLayout107.xml"/><Relationship Id="rId5" Type="http://schemas.openxmlformats.org/officeDocument/2006/relationships/image" Target="../media/image68.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nam04.safelinks.protection.outlook.com/?url=https%3A%2F%2Foregonstate.us15.list-manage.com%2Ftrack%2Fclick%3Fu%3D302c57958eacecb0c7deefd31%26id%3Dee1ee66ce3%26e%3D987e3a2db5&amp;data=05%7C02%7CBrittany.McDonald%40oregonstate.edu%7Ccc8dd78abd18444c167208de93e9dd1a%7Cce6d05e13c5e4d6287a84c4a2713c113%7C0%7C0%7C639110829881353928%7CUnknown%7CTWFpbGZsb3d8eyJFbXB0eU1hcGkiOnRydWUsIlYiOiIwLjAuMDAwMCIsIlAiOiJXaW4zMiIsIkFOIjoiTWFpbCIsIldUIjoyfQ%3D%3D%7C0%7C%7C%7C&amp;sdata=P%2FhKoHMDG%2B8%2FJ4Ic9LupWLB9vSF%2Fin8twmyijYbkZmw%3D&amp;reserved=0" TargetMode="External"/><Relationship Id="rId5" Type="http://schemas.openxmlformats.org/officeDocument/2006/relationships/hyperlink" Target="https://nam04.safelinks.protection.outlook.com/?url=https%3A%2F%2Foregonstate.us15.list-manage.com%2Ftrack%2Fclick%3Fu%3D302c57958eacecb0c7deefd31%26id%3Db1aff3a648%26e%3D987e3a2db5&amp;data=05%7C02%7CBrittany.McDonald%40oregonstate.edu%7Ccc8dd78abd18444c167208de93e9dd1a%7Cce6d05e13c5e4d6287a84c4a2713c113%7C0%7C0%7C639110829881334878%7CUnknown%7CTWFpbGZsb3d8eyJFbXB0eU1hcGkiOnRydWUsIlYiOiIwLjAuMDAwMCIsIlAiOiJXaW4zMiIsIkFOIjoiTWFpbCIsIldUIjoyfQ%3D%3D%7C0%7C%7C%7C&amp;sdata=shNHCahixhJW6w5DkaQBK6qfjNR2FC%2Bz2fV77uc59ew%3D&amp;reserved=0"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hyperlink" Target="mailto:christina.schaaf@oregonstate.edu" TargetMode="External"/><Relationship Id="rId4" Type="http://schemas.openxmlformats.org/officeDocument/2006/relationships/hyperlink" Target="https://hr.oregonstate.edu/employees/administrators-supervisors/employee-recognition/exemplary-employee-award-nomin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UHR/PAYROLL FORUM</a:t>
            </a:r>
          </a:p>
        </p:txBody>
      </p:sp>
      <p:sp>
        <p:nvSpPr>
          <p:cNvPr id="3" name="Subtitle 2"/>
          <p:cNvSpPr>
            <a:spLocks noGrp="1"/>
          </p:cNvSpPr>
          <p:nvPr>
            <p:ph type="subTitle" idx="1"/>
          </p:nvPr>
        </p:nvSpPr>
        <p:spPr/>
        <p:txBody>
          <a:bodyPr/>
          <a:lstStyle/>
          <a:p>
            <a:r>
              <a:rPr lang="en-US" i="1" dirty="0">
                <a:latin typeface="Verdana" charset="0"/>
                <a:ea typeface="Verdana" charset="0"/>
                <a:cs typeface="Verdana" charset="0"/>
              </a:rPr>
              <a:t>May 8, 2026</a:t>
            </a:r>
          </a:p>
          <a:p>
            <a:endParaRPr lang="en-US" dirty="0"/>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B5244-6310-54C4-3393-BA45FE98B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5E5F6-9043-DF6A-0FB7-392CEE090187}"/>
              </a:ext>
            </a:extLst>
          </p:cNvPr>
          <p:cNvSpPr>
            <a:spLocks noGrp="1"/>
          </p:cNvSpPr>
          <p:nvPr>
            <p:ph type="title"/>
          </p:nvPr>
        </p:nvSpPr>
        <p:spPr/>
        <p:txBody>
          <a:bodyPr/>
          <a:lstStyle/>
          <a:p>
            <a:r>
              <a:rPr lang="en-US" dirty="0">
                <a:latin typeface="Verdana"/>
                <a:ea typeface="Verdana"/>
              </a:rPr>
              <a:t>In-Person vs. Remote Agent Requirements</a:t>
            </a:r>
            <a:endParaRPr lang="en-US" dirty="0"/>
          </a:p>
        </p:txBody>
      </p:sp>
      <p:pic>
        <p:nvPicPr>
          <p:cNvPr id="6" name="Picture Placeholder 5" descr="Employee badge outline">
            <a:extLst>
              <a:ext uri="{FF2B5EF4-FFF2-40B4-BE49-F238E27FC236}">
                <a16:creationId xmlns:a16="http://schemas.microsoft.com/office/drawing/2014/main" id="{593D25C8-5A3A-B9BC-D28D-4DF278D6ED5E}"/>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93A56836-5FAA-5395-1379-9A259C4E83DF}"/>
              </a:ext>
            </a:extLst>
          </p:cNvPr>
          <p:cNvSpPr>
            <a:spLocks noGrp="1"/>
          </p:cNvSpPr>
          <p:nvPr>
            <p:ph idx="1"/>
          </p:nvPr>
        </p:nvSpPr>
        <p:spPr/>
        <p:txBody>
          <a:bodyPr vert="horz" lIns="91440" tIns="45720" rIns="91440" bIns="45720" rtlCol="0" anchor="t">
            <a:normAutofit fontScale="85000" lnSpcReduction="10000"/>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900" dirty="0">
                <a:ea typeface="Verdana"/>
                <a:cs typeface="+mn-lt"/>
              </a:rPr>
              <a:t>In-person verification is managed by Student Employment and HRSS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900" dirty="0">
              <a:ea typeface="Verdana"/>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900" dirty="0">
                <a:ea typeface="Verdana"/>
                <a:cs typeface="Calibri"/>
              </a:rPr>
              <a:t>If an employee is remote, a Remote Agent can verify and complete the Section 2 of the Form I-9 on behalf of OSU</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900" dirty="0">
              <a:ea typeface="Verdana"/>
              <a:cs typeface="Calibri"/>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900" dirty="0">
                <a:ea typeface="Verdana"/>
                <a:cs typeface="+mn-lt"/>
              </a:rPr>
              <a:t>Remote agents sound much more formal than they truly are. To be a remote agent, an individual must:</a:t>
            </a:r>
            <a:endParaRPr lang="en-US" sz="1900" dirty="0">
              <a:cs typeface="+mn-lt"/>
            </a:endParaRPr>
          </a:p>
          <a:p>
            <a:pPr lvl="1" defTabSz="914400">
              <a:lnSpc>
                <a:spcPct val="100000"/>
              </a:lnSpc>
              <a:spcBef>
                <a:spcPts val="1200"/>
              </a:spcBef>
              <a:buClrTx/>
              <a:buSzPct val="100000"/>
              <a:buFont typeface="Arial" panose="020B0604020202020204" pitchFamily="34" charset="0"/>
              <a:buChar char="•"/>
              <a:defRPr/>
            </a:pPr>
            <a:r>
              <a:rPr lang="en-US" sz="1900" dirty="0">
                <a:ea typeface="Verdana"/>
                <a:cs typeface="+mn-lt"/>
              </a:rPr>
              <a:t>Be over the age of 18 and able to meet with the employee in-person</a:t>
            </a:r>
          </a:p>
          <a:p>
            <a:pPr lvl="1" defTabSz="914400">
              <a:lnSpc>
                <a:spcPct val="100000"/>
              </a:lnSpc>
              <a:spcBef>
                <a:spcPts val="1200"/>
              </a:spcBef>
              <a:buClrTx/>
              <a:buSzPct val="100000"/>
              <a:buFont typeface="Arial" panose="020B0604020202020204" pitchFamily="34" charset="0"/>
              <a:buChar char="•"/>
              <a:defRPr/>
            </a:pPr>
            <a:r>
              <a:rPr lang="en-US" sz="1900" dirty="0">
                <a:ea typeface="Verdana"/>
                <a:cs typeface="+mn-lt"/>
              </a:rPr>
              <a:t>Have internet access</a:t>
            </a:r>
          </a:p>
          <a:p>
            <a:pPr lvl="1" defTabSz="914400">
              <a:lnSpc>
                <a:spcPct val="100000"/>
              </a:lnSpc>
              <a:spcBef>
                <a:spcPts val="1200"/>
              </a:spcBef>
              <a:buClrTx/>
              <a:buSzPct val="100000"/>
              <a:buFont typeface="Arial" panose="020B0604020202020204" pitchFamily="34" charset="0"/>
              <a:buChar char="•"/>
              <a:defRPr/>
            </a:pPr>
            <a:r>
              <a:rPr lang="en-US" sz="1900" dirty="0">
                <a:ea typeface="Verdana"/>
                <a:cs typeface="+mn-lt"/>
              </a:rPr>
              <a:t>Have photo imaging capabilities (e.g., scanner, smart phone)</a:t>
            </a:r>
          </a:p>
          <a:p>
            <a:pPr marL="742304" lvl="1" indent="-285115" defTabSz="914400">
              <a:lnSpc>
                <a:spcPct val="100000"/>
              </a:lnSpc>
              <a:spcBef>
                <a:spcPts val="1200"/>
              </a:spcBef>
              <a:buClrTx/>
              <a:buSzPct val="100000"/>
              <a:buBlip>
                <a:blip r:embed="rId3"/>
              </a:buBlip>
              <a:defRPr/>
            </a:pPr>
            <a:endParaRPr lang="en-US" sz="1900" dirty="0">
              <a:ea typeface="Verdana"/>
              <a:cs typeface="+mn-lt"/>
            </a:endParaRPr>
          </a:p>
          <a:p>
            <a:pPr marL="285115" indent="-285115" defTabSz="914400">
              <a:lnSpc>
                <a:spcPct val="100000"/>
              </a:lnSpc>
              <a:spcBef>
                <a:spcPts val="1200"/>
              </a:spcBef>
              <a:buClrTx/>
              <a:buSzPct val="100000"/>
              <a:buBlip>
                <a:blip r:embed="rId3"/>
              </a:buBlip>
              <a:defRPr/>
            </a:pPr>
            <a:r>
              <a:rPr lang="en-US" sz="1900" dirty="0">
                <a:ea typeface="Verdana"/>
              </a:rPr>
              <a:t>Neighbors, colleagues, roommates, and supervisors are all examples of acceptable remote agents</a:t>
            </a:r>
          </a:p>
          <a:p>
            <a:pPr marL="285115" indent="-285115" defTabSz="914400">
              <a:lnSpc>
                <a:spcPct val="100000"/>
              </a:lnSpc>
              <a:spcBef>
                <a:spcPts val="1200"/>
              </a:spcBef>
              <a:buClrTx/>
              <a:buSzPct val="100000"/>
              <a:buBlip>
                <a:blip r:embed="rId3"/>
              </a:buBlip>
              <a:defRPr/>
            </a:pPr>
            <a:endParaRPr lang="en-US" sz="1900" dirty="0"/>
          </a:p>
          <a:p>
            <a:pPr marL="285115" indent="-285115" defTabSz="914400">
              <a:lnSpc>
                <a:spcPct val="100000"/>
              </a:lnSpc>
              <a:spcBef>
                <a:spcPts val="1200"/>
              </a:spcBef>
              <a:buClrTx/>
              <a:buSzPct val="100000"/>
              <a:buBlip>
                <a:blip r:embed="rId3"/>
              </a:buBlip>
              <a:defRPr/>
            </a:pPr>
            <a:r>
              <a:rPr lang="en-US" sz="1900" dirty="0">
                <a:ea typeface="Verdana"/>
              </a:rPr>
              <a:t>What if the Remote Agent makes a mistake?</a:t>
            </a:r>
            <a:endParaRPr lang="en-US" sz="1900" dirty="0"/>
          </a:p>
          <a:p>
            <a:pPr lvl="1" defTabSz="914400">
              <a:lnSpc>
                <a:spcPct val="100000"/>
              </a:lnSpc>
              <a:spcBef>
                <a:spcPts val="1200"/>
              </a:spcBef>
              <a:buClrTx/>
              <a:buSzPct val="100000"/>
              <a:buFont typeface="Arial" panose="020B0604020202020204" pitchFamily="34" charset="0"/>
              <a:buChar char="•"/>
              <a:defRPr/>
            </a:pPr>
            <a:r>
              <a:rPr lang="en-US" sz="1900" dirty="0">
                <a:ea typeface="Verdana"/>
              </a:rPr>
              <a:t>Student Employment and HRSS can manually correct to ensure it is accurate and on-file</a:t>
            </a:r>
            <a:endParaRPr lang="en-US" sz="1900" dirty="0"/>
          </a:p>
          <a:p>
            <a:pPr marL="227965" indent="-227965"/>
            <a:endParaRPr lang="en-US" dirty="0"/>
          </a:p>
        </p:txBody>
      </p:sp>
    </p:spTree>
    <p:extLst>
      <p:ext uri="{BB962C8B-B14F-4D97-AF65-F5344CB8AC3E}">
        <p14:creationId xmlns:p14="http://schemas.microsoft.com/office/powerpoint/2010/main" val="1462080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1740-E0F6-B5A6-D69D-0E174BBD21EA}"/>
              </a:ext>
            </a:extLst>
          </p:cNvPr>
          <p:cNvSpPr>
            <a:spLocks noGrp="1"/>
          </p:cNvSpPr>
          <p:nvPr>
            <p:ph type="title"/>
          </p:nvPr>
        </p:nvSpPr>
        <p:spPr/>
        <p:txBody>
          <a:bodyPr/>
          <a:lstStyle/>
          <a:p>
            <a:r>
              <a:rPr lang="en-US" dirty="0">
                <a:latin typeface="Verdana"/>
                <a:ea typeface="Verdana"/>
              </a:rPr>
              <a:t>I-9 Reverification</a:t>
            </a:r>
            <a:endParaRPr lang="en-US" dirty="0"/>
          </a:p>
        </p:txBody>
      </p:sp>
      <p:pic>
        <p:nvPicPr>
          <p:cNvPr id="6" name="Picture Placeholder 5" descr="Employee badge outline">
            <a:extLst>
              <a:ext uri="{FF2B5EF4-FFF2-40B4-BE49-F238E27FC236}">
                <a16:creationId xmlns:a16="http://schemas.microsoft.com/office/drawing/2014/main" id="{6B651AD5-C4D0-0681-037A-28C589123BB7}"/>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59E143C4-0868-2727-1CE8-B32C059AD333}"/>
              </a:ext>
            </a:extLst>
          </p:cNvPr>
          <p:cNvSpPr>
            <a:spLocks noGrp="1"/>
          </p:cNvSpPr>
          <p:nvPr>
            <p:ph idx="1"/>
          </p:nvPr>
        </p:nvSpPr>
        <p:spPr>
          <a:xfrm>
            <a:off x="1474237" y="1380931"/>
            <a:ext cx="9114515" cy="5187820"/>
          </a:xfrm>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ea typeface="Verdana"/>
              </a:rPr>
              <a:t>I-9 Reverification is needed whn a terminated employee is being re-hired back or when a Non-Resident Alien's work authorization documentation has expired</a:t>
            </a:r>
            <a:endParaRPr lang="en-US" sz="1600" dirty="0"/>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For current employees, the Student Employment or HRSS Team will begin notifying individuals when their documentation is 90 days out from expiration and inform them they they need to reverify their employment eligibility documents</a:t>
            </a:r>
            <a:endParaRPr lang="en-US" sz="1600" dirty="0"/>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For re-hired employees, reverification should happen prior to or on their first date of re-employment</a:t>
            </a:r>
          </a:p>
          <a:p>
            <a:pPr marL="742304" lvl="1" indent="-285115" defTabSz="914400">
              <a:lnSpc>
                <a:spcPct val="100000"/>
              </a:lnSpc>
              <a:spcBef>
                <a:spcPts val="1200"/>
              </a:spcBef>
              <a:buClrTx/>
              <a:buSzPct val="100000"/>
              <a:buBlip>
                <a:blip r:embed="rId3"/>
              </a:buBlip>
              <a:defRPr/>
            </a:pPr>
            <a:endParaRPr lang="en-US" sz="1600" dirty="0">
              <a:ea typeface="Verdana"/>
            </a:endParaRPr>
          </a:p>
          <a:p>
            <a:pPr marL="285115" indent="-285115" defTabSz="914400">
              <a:lnSpc>
                <a:spcPct val="100000"/>
              </a:lnSpc>
              <a:spcBef>
                <a:spcPts val="1200"/>
              </a:spcBef>
              <a:buClrTx/>
              <a:buSzPct val="100000"/>
              <a:buBlip>
                <a:blip r:embed="rId3"/>
              </a:buBlip>
              <a:defRPr/>
            </a:pPr>
            <a:r>
              <a:rPr lang="en-US" sz="1600" dirty="0">
                <a:ea typeface="Verdana"/>
              </a:rPr>
              <a:t>If a Non-Resident Alien is sponsored by OSU and needs their work authorization extended, managers and the employee need to reach out to Office of International Services (OIS) as soon as possible</a:t>
            </a: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Delays in paperwork processing could lead to gaps in employment or Leave Without Pay (LWOP)</a:t>
            </a:r>
          </a:p>
        </p:txBody>
      </p:sp>
    </p:spTree>
    <p:extLst>
      <p:ext uri="{BB962C8B-B14F-4D97-AF65-F5344CB8AC3E}">
        <p14:creationId xmlns:p14="http://schemas.microsoft.com/office/powerpoint/2010/main" val="56594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0FF1-4BDE-7EAA-119B-9D0805DAA3CD}"/>
              </a:ext>
            </a:extLst>
          </p:cNvPr>
          <p:cNvSpPr>
            <a:spLocks noGrp="1"/>
          </p:cNvSpPr>
          <p:nvPr>
            <p:ph type="title"/>
          </p:nvPr>
        </p:nvSpPr>
        <p:spPr/>
        <p:txBody>
          <a:bodyPr/>
          <a:lstStyle/>
          <a:p>
            <a:r>
              <a:rPr lang="en-US" dirty="0">
                <a:latin typeface="Verdana"/>
                <a:ea typeface="Verdana"/>
              </a:rPr>
              <a:t>We Need Your Help!</a:t>
            </a:r>
            <a:endParaRPr lang="en-US" dirty="0"/>
          </a:p>
        </p:txBody>
      </p:sp>
      <p:pic>
        <p:nvPicPr>
          <p:cNvPr id="6" name="Picture Placeholder 5" descr="Employee badge outline">
            <a:extLst>
              <a:ext uri="{FF2B5EF4-FFF2-40B4-BE49-F238E27FC236}">
                <a16:creationId xmlns:a16="http://schemas.microsoft.com/office/drawing/2014/main" id="{8E10FF89-C146-DACB-AB20-9703188C95C4}"/>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B0C74550-A226-F3D6-179A-B3065905C931}"/>
              </a:ext>
            </a:extLst>
          </p:cNvPr>
          <p:cNvSpPr>
            <a:spLocks noGrp="1"/>
          </p:cNvSpPr>
          <p:nvPr>
            <p:ph idx="1"/>
          </p:nvPr>
        </p:nvSpPr>
        <p:spPr>
          <a:xfrm>
            <a:off x="1474237" y="1380931"/>
            <a:ext cx="9663155" cy="5187820"/>
          </a:xfrm>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ea typeface="Verdana"/>
              </a:rPr>
              <a:t>I-9 compliance is UHR's responsibility, but we need everyone's assistance to ensure we stay compliant with federal regulation</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600"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b="1" dirty="0">
                <a:ea typeface="Verdana"/>
              </a:rPr>
              <a:t>How can you help us out:</a:t>
            </a: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When you onboard a new employee in your department, please be sure the complete the I-9 process</a:t>
            </a:r>
            <a:endParaRPr lang="en-US" sz="1600" dirty="0"/>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When we must reverify an employee's work authorization, please pay attention to the emails we send out to ensure this is taken care of timely</a:t>
            </a: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When an employee leaves their position, please notify us immediately</a:t>
            </a:r>
          </a:p>
          <a:p>
            <a:pPr marL="742304" lvl="1" indent="-285115" defTabSz="914400">
              <a:lnSpc>
                <a:spcPct val="100000"/>
              </a:lnSpc>
              <a:spcBef>
                <a:spcPts val="1200"/>
              </a:spcBef>
              <a:buClrTx/>
              <a:buSzPct val="100000"/>
              <a:buBlip>
                <a:blip r:embed="rId3"/>
              </a:buBlip>
              <a:defRPr/>
            </a:pPr>
            <a:endParaRPr lang="en-US" sz="1600" dirty="0">
              <a:ea typeface="Verdana"/>
            </a:endParaRPr>
          </a:p>
          <a:p>
            <a:pPr marL="285115" indent="-285115" defTabSz="914400">
              <a:lnSpc>
                <a:spcPct val="100000"/>
              </a:lnSpc>
              <a:spcBef>
                <a:spcPts val="1200"/>
              </a:spcBef>
              <a:buClrTx/>
              <a:buSzPct val="100000"/>
              <a:buBlip>
                <a:blip r:embed="rId3"/>
              </a:buBlip>
              <a:defRPr/>
            </a:pPr>
            <a:r>
              <a:rPr lang="en-US" sz="1600" dirty="0">
                <a:ea typeface="Verdana"/>
              </a:rPr>
              <a:t>Question about I-9s can be directed to:</a:t>
            </a:r>
          </a:p>
          <a:p>
            <a:pPr lvl="1" defTabSz="914400">
              <a:lnSpc>
                <a:spcPct val="100000"/>
              </a:lnSpc>
              <a:spcBef>
                <a:spcPts val="1200"/>
              </a:spcBef>
              <a:buClr>
                <a:schemeClr val="tx1"/>
              </a:buClr>
              <a:buSzPct val="100000"/>
              <a:buFont typeface="Arial" panose="020B0604020202020204" pitchFamily="34" charset="0"/>
              <a:buChar char="•"/>
              <a:defRPr/>
            </a:pPr>
            <a:r>
              <a:rPr lang="en-US" sz="1600" dirty="0">
                <a:solidFill>
                  <a:srgbClr val="00859B"/>
                </a:solidFill>
                <a:ea typeface="Verdana"/>
                <a:hlinkClick r:id="rId4">
                  <a:extLst>
                    <a:ext uri="{A12FA001-AC4F-418D-AE19-62706E023703}">
                      <ahyp:hlinkClr xmlns:ahyp="http://schemas.microsoft.com/office/drawing/2018/hyperlinkcolor" val="tx"/>
                    </a:ext>
                  </a:extLst>
                </a:hlinkClick>
              </a:rPr>
              <a:t>Student.Employment@oregonstate.edu</a:t>
            </a:r>
            <a:r>
              <a:rPr lang="en-US" sz="1600" dirty="0">
                <a:solidFill>
                  <a:srgbClr val="00859B"/>
                </a:solidFill>
                <a:ea typeface="Verdana"/>
              </a:rPr>
              <a:t> </a:t>
            </a:r>
            <a:r>
              <a:rPr lang="en-US" sz="1600" dirty="0">
                <a:ea typeface="Verdana"/>
              </a:rPr>
              <a:t>for all Student Hourly and Grad Assist positions</a:t>
            </a:r>
            <a:endParaRPr lang="en-US" sz="1600" dirty="0"/>
          </a:p>
          <a:p>
            <a:pPr lvl="1" defTabSz="914400">
              <a:lnSpc>
                <a:spcPct val="100000"/>
              </a:lnSpc>
              <a:spcBef>
                <a:spcPts val="1200"/>
              </a:spcBef>
              <a:buClr>
                <a:schemeClr val="tx1"/>
              </a:buClr>
              <a:buSzPct val="100000"/>
              <a:buFont typeface="Arial" panose="020B0604020202020204" pitchFamily="34" charset="0"/>
              <a:buChar char="•"/>
              <a:defRPr/>
            </a:pPr>
            <a:r>
              <a:rPr lang="en-US" sz="1600" dirty="0">
                <a:solidFill>
                  <a:srgbClr val="00859B"/>
                </a:solidFill>
                <a:ea typeface="Verdana"/>
                <a:hlinkClick r:id="rId5">
                  <a:extLst>
                    <a:ext uri="{A12FA001-AC4F-418D-AE19-62706E023703}">
                      <ahyp:hlinkClr xmlns:ahyp="http://schemas.microsoft.com/office/drawing/2018/hyperlinkcolor" val="tx"/>
                    </a:ext>
                  </a:extLst>
                </a:hlinkClick>
              </a:rPr>
              <a:t>HRSupportServices@oregonstate.edu</a:t>
            </a:r>
            <a:r>
              <a:rPr lang="en-US" sz="1600" dirty="0">
                <a:solidFill>
                  <a:srgbClr val="00859B"/>
                </a:solidFill>
                <a:ea typeface="Verdana"/>
              </a:rPr>
              <a:t> </a:t>
            </a:r>
            <a:r>
              <a:rPr lang="en-US" sz="1600" dirty="0">
                <a:ea typeface="Verdana"/>
              </a:rPr>
              <a:t>for all non-student positions</a:t>
            </a:r>
            <a:endParaRPr lang="en-US" sz="1600" dirty="0"/>
          </a:p>
          <a:p>
            <a:pPr marL="1142365" lvl="2" indent="-227965"/>
            <a:endParaRPr lang="en-US" dirty="0"/>
          </a:p>
        </p:txBody>
      </p:sp>
    </p:spTree>
    <p:extLst>
      <p:ext uri="{BB962C8B-B14F-4D97-AF65-F5344CB8AC3E}">
        <p14:creationId xmlns:p14="http://schemas.microsoft.com/office/powerpoint/2010/main" val="376948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4CBE-F988-0F9C-B010-0598D5738E0E}"/>
              </a:ext>
            </a:extLst>
          </p:cNvPr>
          <p:cNvSpPr>
            <a:spLocks noGrp="1"/>
          </p:cNvSpPr>
          <p:nvPr>
            <p:ph type="title"/>
          </p:nvPr>
        </p:nvSpPr>
        <p:spPr/>
        <p:txBody>
          <a:bodyPr/>
          <a:lstStyle/>
          <a:p>
            <a:r>
              <a:rPr lang="en-US" dirty="0">
                <a:solidFill>
                  <a:schemeClr val="tx1"/>
                </a:solidFill>
                <a:latin typeface="Verdana"/>
                <a:ea typeface="Verdana"/>
              </a:rPr>
              <a:t>Update on The New Employee Welcome (NEW) Program</a:t>
            </a:r>
            <a:endParaRPr lang="en-US" dirty="0">
              <a:solidFill>
                <a:schemeClr val="tx1"/>
              </a:solidFill>
            </a:endParaRPr>
          </a:p>
        </p:txBody>
      </p:sp>
      <p:sp>
        <p:nvSpPr>
          <p:cNvPr id="4" name="Text Placeholder 3">
            <a:extLst>
              <a:ext uri="{FF2B5EF4-FFF2-40B4-BE49-F238E27FC236}">
                <a16:creationId xmlns:a16="http://schemas.microsoft.com/office/drawing/2014/main" id="{752C7B63-E714-CEBA-7B23-D20B28460C86}"/>
              </a:ext>
            </a:extLst>
          </p:cNvPr>
          <p:cNvSpPr>
            <a:spLocks noGrp="1"/>
          </p:cNvSpPr>
          <p:nvPr>
            <p:ph type="body" sz="quarter" idx="13"/>
          </p:nvPr>
        </p:nvSpPr>
        <p:spPr/>
        <p:txBody>
          <a:bodyPr vert="horz" lIns="91440" tIns="45720" rIns="91440" bIns="45720" rtlCol="0" anchor="t">
            <a:normAutofit lnSpcReduction="10000"/>
          </a:bodyPr>
          <a:lstStyle/>
          <a:p>
            <a:r>
              <a:rPr lang="en-US" dirty="0">
                <a:latin typeface="Verdana"/>
                <a:ea typeface="Verdana"/>
              </a:rPr>
              <a:t>NEW 101: Onboarding</a:t>
            </a:r>
            <a:endParaRPr lang="en-US" dirty="0"/>
          </a:p>
        </p:txBody>
      </p:sp>
      <p:sp>
        <p:nvSpPr>
          <p:cNvPr id="5" name="Text Placeholder 4">
            <a:extLst>
              <a:ext uri="{FF2B5EF4-FFF2-40B4-BE49-F238E27FC236}">
                <a16:creationId xmlns:a16="http://schemas.microsoft.com/office/drawing/2014/main" id="{7002E0CF-19CA-0A50-5608-19D89BB4BC12}"/>
              </a:ext>
            </a:extLst>
          </p:cNvPr>
          <p:cNvSpPr>
            <a:spLocks noGrp="1"/>
          </p:cNvSpPr>
          <p:nvPr>
            <p:ph type="body" sz="quarter" idx="14"/>
          </p:nvPr>
        </p:nvSpPr>
        <p:spPr/>
        <p:txBody>
          <a:bodyPr vert="horz" lIns="91440" tIns="45720" rIns="91440" bIns="45720" rtlCol="0" anchor="t">
            <a:no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Getting started at OSU</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Employment Overview &amp; Basics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Techucation (system tutorials)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Work, Life, &amp; Belonging Resources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Benefits</a:t>
            </a:r>
            <a:endParaRPr lang="en-US" sz="1600" dirty="0"/>
          </a:p>
        </p:txBody>
      </p:sp>
      <p:sp>
        <p:nvSpPr>
          <p:cNvPr id="7" name="Text Placeholder 6">
            <a:extLst>
              <a:ext uri="{FF2B5EF4-FFF2-40B4-BE49-F238E27FC236}">
                <a16:creationId xmlns:a16="http://schemas.microsoft.com/office/drawing/2014/main" id="{BAC9DFF3-81C2-2362-BD50-1DC9A1F3B156}"/>
              </a:ext>
            </a:extLst>
          </p:cNvPr>
          <p:cNvSpPr>
            <a:spLocks noGrp="1"/>
          </p:cNvSpPr>
          <p:nvPr>
            <p:ph type="body" sz="quarter" idx="17"/>
          </p:nvPr>
        </p:nvSpPr>
        <p:spPr/>
        <p:txBody>
          <a:bodyPr vert="horz" lIns="91440" tIns="45720" rIns="91440" bIns="45720" rtlCol="0" anchor="t">
            <a:normAutofit lnSpcReduction="10000"/>
          </a:bodyPr>
          <a:lstStyle/>
          <a:p>
            <a:r>
              <a:rPr lang="en-US" dirty="0">
                <a:latin typeface="Verdana"/>
                <a:ea typeface="Verdana"/>
              </a:rPr>
              <a:t>NEW 102: Orientation</a:t>
            </a:r>
            <a:endParaRPr lang="en-US" dirty="0"/>
          </a:p>
        </p:txBody>
      </p:sp>
      <p:sp>
        <p:nvSpPr>
          <p:cNvPr id="8" name="Text Placeholder 7">
            <a:extLst>
              <a:ext uri="{FF2B5EF4-FFF2-40B4-BE49-F238E27FC236}">
                <a16:creationId xmlns:a16="http://schemas.microsoft.com/office/drawing/2014/main" id="{AA37AC9F-0728-207B-F1B5-CCB4FD88E9E6}"/>
              </a:ext>
            </a:extLst>
          </p:cNvPr>
          <p:cNvSpPr>
            <a:spLocks noGrp="1"/>
          </p:cNvSpPr>
          <p:nvPr>
            <p:ph type="body" sz="quarter" idx="18"/>
          </p:nvPr>
        </p:nvSpPr>
        <p:spPr>
          <a:xfrm>
            <a:off x="6507867" y="3437436"/>
            <a:ext cx="2937885" cy="2484900"/>
          </a:xfrm>
        </p:spPr>
        <p:txBody>
          <a:bodyPr vert="horz" lIns="91440" tIns="45720" rIns="91440" bIns="45720" rtlCol="0" anchor="t">
            <a:no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Welcome to OSU!</a:t>
            </a:r>
            <a:endParaRPr lang="en-US" sz="1600"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Ombuds Services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Equal Opportunity &amp; Access Supports &amp; Resources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Insurance &amp; Risk Management</a:t>
            </a:r>
          </a:p>
        </p:txBody>
      </p:sp>
      <p:pic>
        <p:nvPicPr>
          <p:cNvPr id="6" name="Graphic 5" descr="Classroom outline">
            <a:extLst>
              <a:ext uri="{FF2B5EF4-FFF2-40B4-BE49-F238E27FC236}">
                <a16:creationId xmlns:a16="http://schemas.microsoft.com/office/drawing/2014/main" id="{87183C19-5718-ED87-81E1-B5460AF28E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8952" y="2097204"/>
            <a:ext cx="496938" cy="496938"/>
          </a:xfrm>
          <a:prstGeom prst="rect">
            <a:avLst/>
          </a:prstGeom>
        </p:spPr>
      </p:pic>
      <p:pic>
        <p:nvPicPr>
          <p:cNvPr id="10" name="Graphic 9" descr="Books outline">
            <a:extLst>
              <a:ext uri="{FF2B5EF4-FFF2-40B4-BE49-F238E27FC236}">
                <a16:creationId xmlns:a16="http://schemas.microsoft.com/office/drawing/2014/main" id="{7067580D-2D84-BF1C-369B-9F3BF54A2B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62928" y="2097204"/>
            <a:ext cx="496938" cy="496938"/>
          </a:xfrm>
          <a:prstGeom prst="rect">
            <a:avLst/>
          </a:prstGeom>
        </p:spPr>
      </p:pic>
      <p:sp>
        <p:nvSpPr>
          <p:cNvPr id="11" name="Text Placeholder 7">
            <a:extLst>
              <a:ext uri="{FF2B5EF4-FFF2-40B4-BE49-F238E27FC236}">
                <a16:creationId xmlns:a16="http://schemas.microsoft.com/office/drawing/2014/main" id="{2033E699-9143-344F-DCFC-024A829F6BEB}"/>
              </a:ext>
            </a:extLst>
          </p:cNvPr>
          <p:cNvSpPr txBox="1">
            <a:spLocks/>
          </p:cNvSpPr>
          <p:nvPr/>
        </p:nvSpPr>
        <p:spPr>
          <a:xfrm>
            <a:off x="9339459" y="3437436"/>
            <a:ext cx="2694045" cy="248490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DC4405"/>
              </a:buClr>
              <a:buFont typeface="Courier New" panose="02070309020205020404" pitchFamily="49" charset="0"/>
              <a:buChar char="o"/>
              <a:defRPr sz="1800" kern="1200" baseline="0">
                <a:solidFill>
                  <a:schemeClr val="tx1"/>
                </a:solidFill>
                <a:latin typeface="+mn-lt"/>
                <a:ea typeface="Verdana" panose="020B0604030504040204" pitchFamily="34" charset="0"/>
                <a:cs typeface="Verdana" panose="020B0604030504040204" pitchFamily="34" charset="0"/>
              </a:defRPr>
            </a:lvl1pPr>
            <a:lvl2pPr marL="685783" indent="-228594" algn="l" defTabSz="914377" rtl="0" eaLnBrk="1" latinLnBrk="0" hangingPunct="1">
              <a:lnSpc>
                <a:spcPct val="90000"/>
              </a:lnSpc>
              <a:spcBef>
                <a:spcPts val="500"/>
              </a:spcBef>
              <a:buClr>
                <a:srgbClr val="DC4405"/>
              </a:buClr>
              <a:buFont typeface="Courier New" panose="02070309020205020404" pitchFamily="49" charset="0"/>
              <a:buChar char="o"/>
              <a:defRPr sz="1600" b="0" i="0" u="none" kern="1200" baseline="0">
                <a:solidFill>
                  <a:schemeClr val="tx1"/>
                </a:solidFill>
                <a:latin typeface="+mn-lt"/>
                <a:ea typeface="Verdana" panose="020B0604030504040204" pitchFamily="34" charset="0"/>
                <a:cs typeface="Verdana" panose="020B0604030504040204" pitchFamily="34" charset="0"/>
              </a:defRPr>
            </a:lvl2pPr>
            <a:lvl3pPr marL="1142971" indent="-228594" algn="l" defTabSz="914377"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3pPr>
            <a:lvl4pPr marL="1600160" indent="-228594" algn="l" defTabSz="914377" rtl="0" eaLnBrk="1" latinLnBrk="0" hangingPunct="1">
              <a:lnSpc>
                <a:spcPct val="90000"/>
              </a:lnSpc>
              <a:spcBef>
                <a:spcPts val="500"/>
              </a:spcBef>
              <a:buClr>
                <a:srgbClr val="DC4405"/>
              </a:buClr>
              <a:buFont typeface="Courier New" panose="02070309020205020404" pitchFamily="49" charset="0"/>
              <a:buChar char="o"/>
              <a:defRPr sz="1200" kern="1200" baseline="0">
                <a:solidFill>
                  <a:schemeClr val="tx1"/>
                </a:solidFill>
                <a:latin typeface="+mn-lt"/>
                <a:ea typeface="Verdana" panose="020B0604030504040204" pitchFamily="34" charset="0"/>
                <a:cs typeface="Verdana" panose="020B0604030504040204" pitchFamily="34" charset="0"/>
              </a:defRPr>
            </a:lvl4pPr>
            <a:lvl5pPr marL="2057349" indent="-228594" algn="l" defTabSz="914377" rtl="0" eaLnBrk="1" latinLnBrk="0" hangingPunct="1">
              <a:lnSpc>
                <a:spcPct val="90000"/>
              </a:lnSpc>
              <a:spcBef>
                <a:spcPts val="500"/>
              </a:spcBef>
              <a:buClr>
                <a:srgbClr val="DC4405"/>
              </a:buClr>
              <a:buFont typeface="Courier New" panose="02070309020205020404" pitchFamily="49" charset="0"/>
              <a:buChar char="o"/>
              <a:defRPr sz="1200" kern="1200">
                <a:solidFill>
                  <a:schemeClr val="tx1"/>
                </a:solidFill>
                <a:latin typeface="+mn-lt"/>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defTabSz="914400">
              <a:lnSpc>
                <a:spcPct val="100000"/>
              </a:lnSpc>
              <a:spcBef>
                <a:spcPts val="1200"/>
              </a:spcBef>
              <a:buClrTx/>
              <a:buSzPct val="100000"/>
              <a:buFontTx/>
              <a:buBlip>
                <a:blip r:embed="rId2"/>
              </a:buBlip>
              <a:defRPr/>
            </a:pPr>
            <a:r>
              <a:rPr lang="en-US" sz="1600" dirty="0">
                <a:ea typeface="Verdana"/>
              </a:rPr>
              <a:t>Work, Life, &amp; Wellness Resources</a:t>
            </a:r>
          </a:p>
          <a:p>
            <a:pPr marL="285115" indent="-285115" defTabSz="914400">
              <a:lnSpc>
                <a:spcPct val="100000"/>
              </a:lnSpc>
              <a:spcBef>
                <a:spcPts val="1200"/>
              </a:spcBef>
              <a:buClrTx/>
              <a:buSzPct val="100000"/>
              <a:buFontTx/>
              <a:buBlip>
                <a:blip r:embed="rId2"/>
              </a:buBlip>
              <a:defRPr/>
            </a:pPr>
            <a:r>
              <a:rPr lang="en-US" sz="1600" dirty="0">
                <a:ea typeface="Verdana"/>
              </a:rPr>
              <a:t>Retirement Options</a:t>
            </a:r>
          </a:p>
          <a:p>
            <a:pPr marL="285115" indent="-285115" defTabSz="914400">
              <a:lnSpc>
                <a:spcPct val="100000"/>
              </a:lnSpc>
              <a:spcBef>
                <a:spcPts val="1200"/>
              </a:spcBef>
              <a:buClrTx/>
              <a:buSzPct val="100000"/>
              <a:buFontTx/>
              <a:buBlip>
                <a:blip r:embed="rId2"/>
              </a:buBlip>
              <a:defRPr/>
            </a:pPr>
            <a:r>
              <a:rPr lang="en-US" sz="1600" dirty="0">
                <a:ea typeface="Verdana"/>
              </a:rPr>
              <a:t>Learning Opportunities</a:t>
            </a:r>
          </a:p>
          <a:p>
            <a:pPr marL="285115" indent="-285115" defTabSz="914400">
              <a:lnSpc>
                <a:spcPct val="100000"/>
              </a:lnSpc>
              <a:spcBef>
                <a:spcPts val="1200"/>
              </a:spcBef>
              <a:buClrTx/>
              <a:buSzPct val="100000"/>
              <a:buFontTx/>
              <a:buBlip>
                <a:blip r:embed="rId2"/>
              </a:buBlip>
              <a:defRPr/>
            </a:pPr>
            <a:r>
              <a:rPr lang="en-US" sz="1600" dirty="0">
                <a:ea typeface="Verdana"/>
              </a:rPr>
              <a:t>Union Informational Sessions</a:t>
            </a:r>
            <a:endParaRPr lang="en-US" dirty="0">
              <a:ea typeface="Verdana"/>
            </a:endParaRPr>
          </a:p>
        </p:txBody>
      </p:sp>
    </p:spTree>
    <p:extLst>
      <p:ext uri="{BB962C8B-B14F-4D97-AF65-F5344CB8AC3E}">
        <p14:creationId xmlns:p14="http://schemas.microsoft.com/office/powerpoint/2010/main" val="77569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0C93-3CA5-E84E-CF0C-B11705BB0B86}"/>
              </a:ext>
            </a:extLst>
          </p:cNvPr>
          <p:cNvSpPr>
            <a:spLocks noGrp="1"/>
          </p:cNvSpPr>
          <p:nvPr>
            <p:ph type="title"/>
          </p:nvPr>
        </p:nvSpPr>
        <p:spPr/>
        <p:txBody>
          <a:bodyPr/>
          <a:lstStyle/>
          <a:p>
            <a:r>
              <a:rPr lang="en-US" dirty="0">
                <a:solidFill>
                  <a:schemeClr val="tx1"/>
                </a:solidFill>
                <a:latin typeface="Verdana"/>
                <a:ea typeface="Verdana"/>
              </a:rPr>
              <a:t>Update on The New Program, cont.</a:t>
            </a:r>
            <a:endParaRPr lang="en-US" dirty="0">
              <a:solidFill>
                <a:schemeClr val="tx1"/>
              </a:solidFill>
            </a:endParaRPr>
          </a:p>
        </p:txBody>
      </p:sp>
      <p:sp>
        <p:nvSpPr>
          <p:cNvPr id="4" name="Text Placeholder 3">
            <a:extLst>
              <a:ext uri="{FF2B5EF4-FFF2-40B4-BE49-F238E27FC236}">
                <a16:creationId xmlns:a16="http://schemas.microsoft.com/office/drawing/2014/main" id="{534A75D0-3615-2D34-4374-70C46AE94AC0}"/>
              </a:ext>
            </a:extLst>
          </p:cNvPr>
          <p:cNvSpPr>
            <a:spLocks noGrp="1"/>
          </p:cNvSpPr>
          <p:nvPr>
            <p:ph type="body" sz="quarter" idx="13"/>
          </p:nvPr>
        </p:nvSpPr>
        <p:spPr/>
        <p:txBody>
          <a:bodyPr vert="horz" lIns="91440" tIns="45720" rIns="91440" bIns="45720" rtlCol="0" anchor="t">
            <a:normAutofit lnSpcReduction="10000"/>
          </a:bodyPr>
          <a:lstStyle/>
          <a:p>
            <a:r>
              <a:rPr lang="en-US" dirty="0">
                <a:latin typeface="Verdana"/>
                <a:ea typeface="Verdana"/>
              </a:rPr>
              <a:t>NEW 101: Onboarding</a:t>
            </a:r>
            <a:endParaRPr lang="en-US" dirty="0"/>
          </a:p>
        </p:txBody>
      </p:sp>
      <p:sp>
        <p:nvSpPr>
          <p:cNvPr id="5" name="Text Placeholder 4">
            <a:extLst>
              <a:ext uri="{FF2B5EF4-FFF2-40B4-BE49-F238E27FC236}">
                <a16:creationId xmlns:a16="http://schemas.microsoft.com/office/drawing/2014/main" id="{AABA0295-5E45-7565-CA51-2D2545A2E085}"/>
              </a:ext>
            </a:extLst>
          </p:cNvPr>
          <p:cNvSpPr>
            <a:spLocks noGrp="1"/>
          </p:cNvSpPr>
          <p:nvPr>
            <p:ph type="body" sz="quarter" idx="14"/>
          </p:nvPr>
        </p:nvSpPr>
        <p:spPr/>
        <p:txBody>
          <a:bodyPr vert="horz" lIns="91440" tIns="45720" rIns="91440" bIns="45720" rtlCol="0" anchor="t">
            <a:no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It is highly recommend that all employees attend within their first week</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Offered 2x/week on the Corvallis campus and 1x/week virtually</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Employees are automatically registered and registration is tied to their start date</a:t>
            </a:r>
            <a:endParaRPr lang="en-US" sz="1600" dirty="0"/>
          </a:p>
        </p:txBody>
      </p:sp>
      <p:sp>
        <p:nvSpPr>
          <p:cNvPr id="7" name="Text Placeholder 6">
            <a:extLst>
              <a:ext uri="{FF2B5EF4-FFF2-40B4-BE49-F238E27FC236}">
                <a16:creationId xmlns:a16="http://schemas.microsoft.com/office/drawing/2014/main" id="{4385565D-48E6-1D03-C8F3-86D200C7115B}"/>
              </a:ext>
            </a:extLst>
          </p:cNvPr>
          <p:cNvSpPr>
            <a:spLocks noGrp="1"/>
          </p:cNvSpPr>
          <p:nvPr>
            <p:ph type="body" sz="quarter" idx="17"/>
          </p:nvPr>
        </p:nvSpPr>
        <p:spPr/>
        <p:txBody>
          <a:bodyPr vert="horz" lIns="91440" tIns="45720" rIns="91440" bIns="45720" rtlCol="0" anchor="t">
            <a:normAutofit lnSpcReduction="10000"/>
          </a:bodyPr>
          <a:lstStyle/>
          <a:p>
            <a:r>
              <a:rPr lang="en-US" dirty="0">
                <a:latin typeface="Verdana"/>
                <a:ea typeface="Verdana"/>
              </a:rPr>
              <a:t>NEW 102: Orientation</a:t>
            </a:r>
            <a:endParaRPr lang="en-US" dirty="0"/>
          </a:p>
        </p:txBody>
      </p:sp>
      <p:sp>
        <p:nvSpPr>
          <p:cNvPr id="8" name="Text Placeholder 7">
            <a:extLst>
              <a:ext uri="{FF2B5EF4-FFF2-40B4-BE49-F238E27FC236}">
                <a16:creationId xmlns:a16="http://schemas.microsoft.com/office/drawing/2014/main" id="{9868E391-B587-42BA-8128-56CDA996ABD3}"/>
              </a:ext>
            </a:extLst>
          </p:cNvPr>
          <p:cNvSpPr>
            <a:spLocks noGrp="1"/>
          </p:cNvSpPr>
          <p:nvPr>
            <p:ph type="body" sz="quarter" idx="18"/>
          </p:nvPr>
        </p:nvSpPr>
        <p:spPr/>
        <p:txBody>
          <a:bodyPr vert="horz" lIns="91440" tIns="45720" rIns="91440" bIns="45720" rtlCol="0" anchor="t">
            <a:no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It is highly recommended that employees attend within their first month</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Offered monthly via Zoom</a:t>
            </a:r>
          </a:p>
          <a:p>
            <a:pPr marL="742304" lvl="1" indent="-285115" defTabSz="914400">
              <a:lnSpc>
                <a:spcPct val="100000"/>
              </a:lnSpc>
              <a:spcBef>
                <a:spcPts val="1200"/>
              </a:spcBef>
              <a:buClrTx/>
              <a:buSzPct val="100000"/>
              <a:buBlip>
                <a:blip r:embed="rId2"/>
              </a:buBlip>
              <a:defRPr/>
            </a:pPr>
            <a:r>
              <a:rPr lang="en-US" dirty="0">
                <a:ea typeface="Verdana"/>
              </a:rPr>
              <a:t>An in-person Orientation is offered every September (Corvallis Campus)</a:t>
            </a:r>
          </a:p>
          <a:p>
            <a:pPr marL="285115" indent="-285115" defTabSz="914400">
              <a:lnSpc>
                <a:spcPct val="100000"/>
              </a:lnSpc>
              <a:spcBef>
                <a:spcPts val="1200"/>
              </a:spcBef>
              <a:buClrTx/>
              <a:buSzPct val="100000"/>
              <a:buBlip>
                <a:blip r:embed="rId2"/>
              </a:buBlip>
              <a:defRPr/>
            </a:pPr>
            <a:r>
              <a:rPr lang="en-US" sz="1600" dirty="0">
                <a:ea typeface="Verdana"/>
              </a:rPr>
              <a:t>Register </a:t>
            </a:r>
            <a:r>
              <a:rPr lang="en-US" sz="1600" dirty="0">
                <a:solidFill>
                  <a:srgbClr val="00859B"/>
                </a:solidFill>
                <a:ea typeface="Verdana"/>
                <a:hlinkClick r:id="rId3">
                  <a:extLst>
                    <a:ext uri="{A12FA001-AC4F-418D-AE19-62706E023703}">
                      <ahyp:hlinkClr xmlns:ahyp="http://schemas.microsoft.com/office/drawing/2018/hyperlinkcolor" val="tx"/>
                    </a:ext>
                  </a:extLst>
                </a:hlinkClick>
              </a:rPr>
              <a:t>online</a:t>
            </a:r>
            <a:r>
              <a:rPr lang="en-US" sz="1600" dirty="0">
                <a:ea typeface="Verdana"/>
              </a:rPr>
              <a:t>!</a:t>
            </a:r>
            <a:endParaRPr lang="en-US" sz="1600" dirty="0"/>
          </a:p>
        </p:txBody>
      </p:sp>
      <p:pic>
        <p:nvPicPr>
          <p:cNvPr id="3" name="Graphic 2" descr="Classroom outline">
            <a:extLst>
              <a:ext uri="{FF2B5EF4-FFF2-40B4-BE49-F238E27FC236}">
                <a16:creationId xmlns:a16="http://schemas.microsoft.com/office/drawing/2014/main" id="{003CAB2F-6BED-3FBC-B697-A77B7306C6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8952" y="2097204"/>
            <a:ext cx="496938" cy="496938"/>
          </a:xfrm>
          <a:prstGeom prst="rect">
            <a:avLst/>
          </a:prstGeom>
        </p:spPr>
      </p:pic>
      <p:pic>
        <p:nvPicPr>
          <p:cNvPr id="6" name="Graphic 5" descr="Books outline">
            <a:extLst>
              <a:ext uri="{FF2B5EF4-FFF2-40B4-BE49-F238E27FC236}">
                <a16:creationId xmlns:a16="http://schemas.microsoft.com/office/drawing/2014/main" id="{3B328DF1-9E35-3A80-D212-E6AB6EB937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62928" y="2097204"/>
            <a:ext cx="496938" cy="496938"/>
          </a:xfrm>
          <a:prstGeom prst="rect">
            <a:avLst/>
          </a:prstGeom>
        </p:spPr>
      </p:pic>
    </p:spTree>
    <p:extLst>
      <p:ext uri="{BB962C8B-B14F-4D97-AF65-F5344CB8AC3E}">
        <p14:creationId xmlns:p14="http://schemas.microsoft.com/office/powerpoint/2010/main" val="63972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0FA8-F6DD-0B76-DBF9-C4274C7D3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7C8C3-B2C7-8903-62A2-7E737137590C}"/>
              </a:ext>
            </a:extLst>
          </p:cNvPr>
          <p:cNvSpPr>
            <a:spLocks noGrp="1"/>
          </p:cNvSpPr>
          <p:nvPr>
            <p:ph type="title"/>
          </p:nvPr>
        </p:nvSpPr>
        <p:spPr/>
        <p:txBody>
          <a:bodyPr/>
          <a:lstStyle/>
          <a:p>
            <a:r>
              <a:rPr lang="en-US" dirty="0">
                <a:latin typeface="Verdana"/>
                <a:ea typeface="Verdana"/>
              </a:rPr>
              <a:t>Update on NEW Program: Future State</a:t>
            </a:r>
            <a:endParaRPr lang="en-US" dirty="0"/>
          </a:p>
        </p:txBody>
      </p:sp>
      <p:sp>
        <p:nvSpPr>
          <p:cNvPr id="4" name="Text Placeholder 3">
            <a:extLst>
              <a:ext uri="{FF2B5EF4-FFF2-40B4-BE49-F238E27FC236}">
                <a16:creationId xmlns:a16="http://schemas.microsoft.com/office/drawing/2014/main" id="{0C7D8F76-9F8D-88D2-9D1A-A699D6A41293}"/>
              </a:ext>
            </a:extLst>
          </p:cNvPr>
          <p:cNvSpPr>
            <a:spLocks noGrp="1"/>
          </p:cNvSpPr>
          <p:nvPr>
            <p:ph idx="1"/>
          </p:nvPr>
        </p:nvSpPr>
        <p:spPr>
          <a:xfrm>
            <a:off x="1373652" y="1316923"/>
            <a:ext cx="10080731" cy="5187820"/>
          </a:xfrm>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With the hiring pause (save for academics) throughout the month of June, NEW 101 will be offered on an as-needed basis for new and transitioning employees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endParaRPr lang="en-US" sz="1600" dirty="0">
              <a:ea typeface="Verdana"/>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2"/>
              </a:buBlip>
              <a:tabLst/>
              <a:defRPr/>
            </a:pPr>
            <a:r>
              <a:rPr lang="en-US" sz="1600" dirty="0">
                <a:ea typeface="Verdana"/>
              </a:rPr>
              <a:t>During June, HRSS and Learning &amp; Development will be working together to innovate the NEW Program to reflect Workday processes </a:t>
            </a:r>
            <a:endParaRPr lang="en-US" sz="1600" dirty="0"/>
          </a:p>
          <a:p>
            <a:pPr lvl="1" defTabSz="914400">
              <a:lnSpc>
                <a:spcPct val="100000"/>
              </a:lnSpc>
              <a:spcBef>
                <a:spcPts val="1200"/>
              </a:spcBef>
              <a:buClrTx/>
              <a:buSzPct val="100000"/>
              <a:buFont typeface="Arial" panose="020B0604020202020204" pitchFamily="34" charset="0"/>
              <a:buChar char="•"/>
              <a:defRPr/>
            </a:pPr>
            <a:r>
              <a:rPr lang="en-US" sz="1600" i="1" dirty="0">
                <a:ea typeface="Verdana"/>
              </a:rPr>
              <a:t>Techucation</a:t>
            </a:r>
            <a:r>
              <a:rPr lang="en-US" sz="1600" dirty="0">
                <a:ea typeface="Verdana"/>
              </a:rPr>
              <a:t> will still include:</a:t>
            </a:r>
          </a:p>
          <a:p>
            <a:pPr lvl="2" defTabSz="914400">
              <a:lnSpc>
                <a:spcPct val="100000"/>
              </a:lnSpc>
              <a:spcBef>
                <a:spcPts val="1200"/>
              </a:spcBef>
              <a:buClrTx/>
              <a:buSzPct val="100000"/>
              <a:buFont typeface="Arial" panose="020B0604020202020204" pitchFamily="34" charset="0"/>
              <a:buChar char="•"/>
              <a:defRPr/>
            </a:pPr>
            <a:r>
              <a:rPr lang="en-US" dirty="0">
                <a:ea typeface="Verdana"/>
              </a:rPr>
              <a:t>Updating employee profiles (address, email, Direct Deposit)</a:t>
            </a:r>
          </a:p>
          <a:p>
            <a:pPr lvl="2" defTabSz="914400">
              <a:lnSpc>
                <a:spcPct val="100000"/>
              </a:lnSpc>
              <a:spcBef>
                <a:spcPts val="1200"/>
              </a:spcBef>
              <a:buClrTx/>
              <a:buSzPct val="100000"/>
              <a:buFont typeface="Arial" panose="020B0604020202020204" pitchFamily="34" charset="0"/>
              <a:buChar char="•"/>
              <a:defRPr/>
            </a:pPr>
            <a:r>
              <a:rPr lang="en-US" dirty="0">
                <a:ea typeface="Verdana"/>
              </a:rPr>
              <a:t>Accessing Critical Trainings</a:t>
            </a:r>
          </a:p>
          <a:p>
            <a:pPr lvl="2" defTabSz="914400">
              <a:lnSpc>
                <a:spcPct val="100000"/>
              </a:lnSpc>
              <a:spcBef>
                <a:spcPts val="1200"/>
              </a:spcBef>
              <a:buClrTx/>
              <a:buSzPct val="100000"/>
              <a:buFont typeface="Arial" panose="020B0604020202020204" pitchFamily="34" charset="0"/>
              <a:buChar char="•"/>
              <a:defRPr/>
            </a:pPr>
            <a:r>
              <a:rPr lang="en-US" dirty="0">
                <a:ea typeface="Verdana"/>
              </a:rPr>
              <a:t>Reviewing the HR/IT Ticketing system</a:t>
            </a:r>
          </a:p>
          <a:p>
            <a:pPr lvl="2" defTabSz="914400">
              <a:lnSpc>
                <a:spcPct val="100000"/>
              </a:lnSpc>
              <a:spcBef>
                <a:spcPts val="1200"/>
              </a:spcBef>
              <a:buClrTx/>
              <a:buSzPct val="100000"/>
              <a:buFont typeface="Arial" panose="020B0604020202020204" pitchFamily="34" charset="0"/>
              <a:buChar char="•"/>
              <a:defRPr/>
            </a:pPr>
            <a:r>
              <a:rPr lang="en-US" dirty="0">
                <a:ea typeface="Verdana"/>
              </a:rPr>
              <a:t>Learning how to interact with the timekeeping system including time entry, time-off, leave accruals, and protected leaves</a:t>
            </a:r>
            <a:endParaRPr lang="en-US" dirty="0"/>
          </a:p>
          <a:p>
            <a:pPr lvl="2" defTabSz="914400">
              <a:lnSpc>
                <a:spcPct val="100000"/>
              </a:lnSpc>
              <a:spcBef>
                <a:spcPts val="1200"/>
              </a:spcBef>
              <a:buClrTx/>
              <a:buSzPct val="100000"/>
              <a:buFont typeface="Arial" panose="020B0604020202020204" pitchFamily="34" charset="0"/>
              <a:buChar char="•"/>
              <a:defRPr/>
            </a:pPr>
            <a:r>
              <a:rPr lang="en-US" dirty="0">
                <a:ea typeface="Verdana"/>
              </a:rPr>
              <a:t>Other need-to-know items for new hires navigating the system</a:t>
            </a:r>
          </a:p>
          <a:p>
            <a:pPr marL="1199492" lvl="2" indent="-285115" defTabSz="914400">
              <a:lnSpc>
                <a:spcPct val="100000"/>
              </a:lnSpc>
              <a:spcBef>
                <a:spcPts val="1200"/>
              </a:spcBef>
              <a:buClrTx/>
              <a:buSzPct val="100000"/>
              <a:buBlip>
                <a:blip r:embed="rId2"/>
              </a:buBlip>
              <a:defRPr/>
            </a:pPr>
            <a:endParaRPr lang="en-US" dirty="0">
              <a:ea typeface="Verdana"/>
            </a:endParaRP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NEW 101 will launch its revamped program in mid-July </a:t>
            </a:r>
          </a:p>
          <a:p>
            <a:pPr marL="685165" lvl="1" indent="-227965"/>
            <a:endParaRPr lang="en-US" dirty="0">
              <a:latin typeface="Verdana"/>
              <a:ea typeface="Verdana"/>
            </a:endParaRPr>
          </a:p>
          <a:p>
            <a:pPr marL="914400" lvl="2" indent="0">
              <a:buNone/>
            </a:pPr>
            <a:endParaRPr lang="en-US" dirty="0">
              <a:latin typeface="Verdana"/>
            </a:endParaRPr>
          </a:p>
          <a:p>
            <a:pPr marL="685165" lvl="1" indent="-227965"/>
            <a:endParaRPr lang="en-US" dirty="0">
              <a:latin typeface="Verdana" panose="020B0604030504040204" pitchFamily="34" charset="0"/>
            </a:endParaRPr>
          </a:p>
        </p:txBody>
      </p:sp>
      <p:pic>
        <p:nvPicPr>
          <p:cNvPr id="10" name="Graphic 9" descr="Fireworks with solid fill">
            <a:extLst>
              <a:ext uri="{FF2B5EF4-FFF2-40B4-BE49-F238E27FC236}">
                <a16:creationId xmlns:a16="http://schemas.microsoft.com/office/drawing/2014/main" id="{4A31C5DC-F39A-9F3B-0370-540471906E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68140" y="5664454"/>
            <a:ext cx="914400" cy="914400"/>
          </a:xfrm>
          <a:prstGeom prst="rect">
            <a:avLst/>
          </a:prstGeom>
        </p:spPr>
      </p:pic>
      <p:pic>
        <p:nvPicPr>
          <p:cNvPr id="3" name="Graphic 2" descr="Classroom outline">
            <a:extLst>
              <a:ext uri="{FF2B5EF4-FFF2-40B4-BE49-F238E27FC236}">
                <a16:creationId xmlns:a16="http://schemas.microsoft.com/office/drawing/2014/main" id="{9A9883AD-6A7B-C28F-E930-08C13B2918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6879" y="612625"/>
            <a:ext cx="559218" cy="559218"/>
          </a:xfrm>
          <a:prstGeom prst="rect">
            <a:avLst/>
          </a:prstGeom>
        </p:spPr>
      </p:pic>
    </p:spTree>
    <p:extLst>
      <p:ext uri="{BB962C8B-B14F-4D97-AF65-F5344CB8AC3E}">
        <p14:creationId xmlns:p14="http://schemas.microsoft.com/office/powerpoint/2010/main" val="236522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F9B1-D604-E028-D7D0-4C9A106F6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74A1C-2DB1-AC8C-EF75-08FCB1F29F17}"/>
              </a:ext>
            </a:extLst>
          </p:cNvPr>
          <p:cNvSpPr>
            <a:spLocks noGrp="1"/>
          </p:cNvSpPr>
          <p:nvPr>
            <p:ph type="title"/>
          </p:nvPr>
        </p:nvSpPr>
        <p:spPr/>
        <p:txBody>
          <a:bodyPr>
            <a:noAutofit/>
          </a:bodyPr>
          <a:lstStyle/>
          <a:p>
            <a:r>
              <a:rPr lang="en-US" sz="3000" dirty="0"/>
              <a:t>HRSS Cutover dates</a:t>
            </a:r>
          </a:p>
        </p:txBody>
      </p:sp>
      <p:sp>
        <p:nvSpPr>
          <p:cNvPr id="4" name="Content Placeholder 2">
            <a:extLst>
              <a:ext uri="{FF2B5EF4-FFF2-40B4-BE49-F238E27FC236}">
                <a16:creationId xmlns:a16="http://schemas.microsoft.com/office/drawing/2014/main" id="{AF8CDEA0-D558-D059-BA5E-A3FE7CF6A5B8}"/>
              </a:ext>
            </a:extLst>
          </p:cNvPr>
          <p:cNvSpPr txBox="1">
            <a:spLocks/>
          </p:cNvSpPr>
          <p:nvPr/>
        </p:nvSpPr>
        <p:spPr>
          <a:xfrm>
            <a:off x="1335127" y="1562686"/>
            <a:ext cx="9674249"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ct val="100000"/>
              </a:lnSpc>
              <a:spcBef>
                <a:spcPts val="1200"/>
              </a:spcBef>
              <a:buClrTx/>
              <a:buSzPct val="100000"/>
              <a:buBlip>
                <a:blip r:embed="rId3"/>
              </a:buBlip>
              <a:defRPr/>
            </a:pPr>
            <a:r>
              <a:rPr lang="en-US" sz="1600" b="1" dirty="0">
                <a:solidFill>
                  <a:prstClr val="black"/>
                </a:solidFill>
                <a:ea typeface="Gill Sans" charset="0"/>
                <a:cs typeface="Gill Sans" charset="0"/>
              </a:rPr>
              <a:t>May 15</a:t>
            </a:r>
            <a:r>
              <a:rPr lang="en-US" sz="1600" dirty="0">
                <a:solidFill>
                  <a:prstClr val="black"/>
                </a:solidFill>
                <a:ea typeface="Gill Sans" charset="0"/>
                <a:cs typeface="Gill Sans" charset="0"/>
              </a:rPr>
              <a:t> – last date to submit supervisor updates or FTE changes with a June 1 effective date</a:t>
            </a:r>
          </a:p>
          <a:p>
            <a:pPr marL="285115" indent="-285115">
              <a:lnSpc>
                <a:spcPct val="100000"/>
              </a:lnSpc>
              <a:spcBef>
                <a:spcPts val="1200"/>
              </a:spcBef>
              <a:buClrTx/>
              <a:buSzPct val="100000"/>
              <a:buBlip>
                <a:blip r:embed="rId3"/>
              </a:buBlip>
              <a:defRPr/>
            </a:pP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indent="-285115">
              <a:lnSpc>
                <a:spcPct val="100000"/>
              </a:lnSpc>
              <a:spcBef>
                <a:spcPts val="1200"/>
              </a:spcBef>
              <a:buClrTx/>
              <a:buSzPct val="100000"/>
              <a:buBlip>
                <a:blip r:embed="rId3"/>
              </a:buBlip>
              <a:defRPr/>
            </a:pPr>
            <a:r>
              <a:rPr lang="en-US" sz="1600" dirty="0">
                <a:solidFill>
                  <a:prstClr val="black"/>
                </a:solidFill>
                <a:ea typeface="Gill Sans" charset="0"/>
                <a:cs typeface="Gill Sans" charset="0"/>
              </a:rPr>
              <a:t>Academic Appts will continue to be processed in Banner until we go live in Workday</a:t>
            </a: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lvl="1">
              <a:lnSpc>
                <a:spcPct val="100000"/>
              </a:lnSpc>
              <a:spcBef>
                <a:spcPts val="1200"/>
              </a:spcBef>
              <a:buClrTx/>
              <a:buSzPct val="100000"/>
              <a:buFont typeface="Arial" panose="020B0604020202020204" pitchFamily="34" charset="0"/>
              <a:buChar char="•"/>
              <a:defRPr/>
            </a:pPr>
            <a:r>
              <a:rPr lang="en-US" sz="1600" dirty="0">
                <a:solidFill>
                  <a:prstClr val="black"/>
                </a:solidFill>
                <a:ea typeface="Gill Sans" charset="0"/>
                <a:cs typeface="Gill Sans" charset="0"/>
              </a:rPr>
              <a:t>Continue to submit your Summer Academic Wage spreadsheets</a:t>
            </a:r>
          </a:p>
          <a:p>
            <a:pPr lvl="1">
              <a:lnSpc>
                <a:spcPct val="100000"/>
              </a:lnSpc>
              <a:spcBef>
                <a:spcPts val="1200"/>
              </a:spcBef>
              <a:buClrTx/>
              <a:buSzPct val="100000"/>
              <a:buFont typeface="Arial" panose="020B0604020202020204" pitchFamily="34" charset="0"/>
              <a:buChar char="•"/>
              <a:defRPr/>
            </a:pPr>
            <a:r>
              <a:rPr lang="en-US" sz="1600" dirty="0">
                <a:solidFill>
                  <a:prstClr val="black"/>
                </a:solidFill>
                <a:ea typeface="Gill Sans" charset="0"/>
                <a:cs typeface="Gill Sans" charset="0"/>
              </a:rPr>
              <a:t>Continue to work with your HRSPs and HRSS team regarding any Fixed-Term Renewal that is uncertain</a:t>
            </a:r>
          </a:p>
          <a:p>
            <a:pPr marL="285115" indent="-285115">
              <a:lnSpc>
                <a:spcPct val="100000"/>
              </a:lnSpc>
              <a:spcBef>
                <a:spcPts val="1200"/>
              </a:spcBef>
              <a:buClrTx/>
              <a:buSzPct val="100000"/>
              <a:buBlip>
                <a:blip r:embed="rId3"/>
              </a:buBlip>
              <a:defRPr/>
            </a:pPr>
            <a:endParaRPr lang="en-US" sz="1600" dirty="0">
              <a:solidFill>
                <a:prstClr val="black"/>
              </a:solidFill>
              <a:ea typeface="Gill Sans" charset="0"/>
              <a:cs typeface="Gill Sans" charset="0"/>
            </a:endParaRPr>
          </a:p>
        </p:txBody>
      </p:sp>
      <p:pic>
        <p:nvPicPr>
          <p:cNvPr id="6" name="Picture Placeholder 5" descr="Monthly calendar outline">
            <a:extLst>
              <a:ext uri="{FF2B5EF4-FFF2-40B4-BE49-F238E27FC236}">
                <a16:creationId xmlns:a16="http://schemas.microsoft.com/office/drawing/2014/main" id="{AD692C2F-6489-437E-A38D-63828372B509}"/>
              </a:ext>
            </a:extLst>
          </p:cNvPr>
          <p:cNvPicPr>
            <a:picLocks noGrp="1" noChangeAspect="1"/>
          </p:cNvPicPr>
          <p:nvPr>
            <p:ph type="pic" sz="quarter" idx="10"/>
          </p:nvPr>
        </p:nvPicPr>
        <p:blipFill>
          <a:blip>
            <a:extLst>
              <a:ext uri="{96DAC541-7B7A-43D3-8B79-37D633B846F1}">
                <asvg:svgBlip xmlns:asvg="http://schemas.microsoft.com/office/drawing/2016/SVG/main" r:embed="rId4"/>
              </a:ext>
            </a:extLst>
          </a:blip>
          <a:srcRect t="157" b="157"/>
          <a:stretch>
            <a:fillRect/>
          </a:stretch>
        </p:blipFill>
        <p:spPr/>
      </p:pic>
    </p:spTree>
    <p:extLst>
      <p:ext uri="{BB962C8B-B14F-4D97-AF65-F5344CB8AC3E}">
        <p14:creationId xmlns:p14="http://schemas.microsoft.com/office/powerpoint/2010/main" val="56124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74B1-EEDD-5FB4-6449-AF2F4B90B735}"/>
              </a:ext>
            </a:extLst>
          </p:cNvPr>
          <p:cNvSpPr>
            <a:spLocks noGrp="1"/>
          </p:cNvSpPr>
          <p:nvPr>
            <p:ph type="title"/>
          </p:nvPr>
        </p:nvSpPr>
        <p:spPr/>
        <p:txBody>
          <a:bodyPr/>
          <a:lstStyle/>
          <a:p>
            <a:pPr algn="ctr"/>
            <a:r>
              <a:rPr lang="en-US" dirty="0">
                <a:latin typeface="Verdana"/>
                <a:ea typeface="Verdana"/>
              </a:rPr>
              <a:t>Save the Date!</a:t>
            </a:r>
            <a:endParaRPr lang="en-US" dirty="0"/>
          </a:p>
        </p:txBody>
      </p:sp>
      <p:pic>
        <p:nvPicPr>
          <p:cNvPr id="7" name="Picture Placeholder 6" descr="Kiosk outline">
            <a:extLst>
              <a:ext uri="{FF2B5EF4-FFF2-40B4-BE49-F238E27FC236}">
                <a16:creationId xmlns:a16="http://schemas.microsoft.com/office/drawing/2014/main" id="{A9DF45CC-EC63-7437-436A-A4D37BF1820C}"/>
              </a:ext>
            </a:extLst>
          </p:cNvPr>
          <p:cNvPicPr>
            <a:picLocks noGrp="1" noChangeAspect="1"/>
          </p:cNvPicPr>
          <p:nvPr>
            <p:ph type="pic" sz="quarter" idx="11"/>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D4D92449-E3EA-3B05-387A-2DC5354741CF}"/>
              </a:ext>
            </a:extLst>
          </p:cNvPr>
          <p:cNvSpPr>
            <a:spLocks noGrp="1"/>
          </p:cNvSpPr>
          <p:nvPr>
            <p:ph idx="1"/>
          </p:nvPr>
        </p:nvSpPr>
        <p:spPr>
          <a:xfrm>
            <a:off x="1818169" y="2347427"/>
            <a:ext cx="4391247" cy="3442996"/>
          </a:xfrm>
        </p:spPr>
        <p:txBody>
          <a:bodyPr>
            <a:normAutofit/>
          </a:bodyPr>
          <a:lstStyle/>
          <a:p>
            <a:pPr marL="0" indent="0" algn="ctr">
              <a:buNone/>
            </a:pPr>
            <a:r>
              <a:rPr lang="en-US" sz="1800" dirty="0">
                <a:ea typeface="Verdana"/>
              </a:rPr>
              <a:t>AMP Manager + HR Liaison Showcase</a:t>
            </a:r>
            <a:endParaRPr lang="en-US" sz="1800" dirty="0"/>
          </a:p>
          <a:p>
            <a:pPr marL="0" indent="0" algn="ctr">
              <a:buNone/>
            </a:pPr>
            <a:endParaRPr lang="en-US" sz="1800" dirty="0"/>
          </a:p>
          <a:p>
            <a:pPr marL="0" indent="0" algn="ctr">
              <a:buNone/>
            </a:pPr>
            <a:r>
              <a:rPr lang="en-US" sz="1800" b="1" dirty="0">
                <a:ea typeface="Verdana"/>
              </a:rPr>
              <a:t>Wednesday, May 27th</a:t>
            </a:r>
          </a:p>
          <a:p>
            <a:pPr marL="0" indent="0" algn="ctr">
              <a:buNone/>
            </a:pPr>
            <a:r>
              <a:rPr lang="en-US" sz="1800" b="1" dirty="0">
                <a:ea typeface="Verdana"/>
              </a:rPr>
              <a:t>9:00am-4:00pm</a:t>
            </a:r>
          </a:p>
          <a:p>
            <a:pPr marL="0" indent="0" algn="ctr">
              <a:buNone/>
            </a:pPr>
            <a:endParaRPr lang="en-US" sz="1800" dirty="0"/>
          </a:p>
          <a:p>
            <a:pPr marL="0" indent="0" algn="ctr">
              <a:buNone/>
            </a:pPr>
            <a:r>
              <a:rPr lang="en-US" sz="1800" dirty="0">
                <a:ea typeface="Verdana"/>
              </a:rPr>
              <a:t>Alumni Center Ballroom</a:t>
            </a:r>
            <a:endParaRPr lang="en-US" sz="1800" dirty="0"/>
          </a:p>
          <a:p>
            <a:pPr marL="0" indent="0" algn="ctr">
              <a:buNone/>
            </a:pPr>
            <a:endParaRPr lang="en-US" sz="1800" dirty="0"/>
          </a:p>
          <a:p>
            <a:pPr marL="0" indent="0" algn="ctr">
              <a:buNone/>
            </a:pPr>
            <a:r>
              <a:rPr lang="en-US" sz="1800" dirty="0">
                <a:ea typeface="Verdana"/>
              </a:rPr>
              <a:t>Learn more and </a:t>
            </a:r>
            <a:r>
              <a:rPr lang="en-US" sz="1800" dirty="0">
                <a:solidFill>
                  <a:srgbClr val="00859B"/>
                </a:solidFill>
                <a:ea typeface="Verdana"/>
                <a:hlinkClick r:id="rId3">
                  <a:extLst>
                    <a:ext uri="{A12FA001-AC4F-418D-AE19-62706E023703}">
                      <ahyp:hlinkClr xmlns:ahyp="http://schemas.microsoft.com/office/drawing/2018/hyperlinkcolor" val="tx"/>
                    </a:ext>
                  </a:extLst>
                </a:hlinkClick>
              </a:rPr>
              <a:t>Register Here</a:t>
            </a:r>
            <a:endParaRPr lang="en-US" sz="1800" dirty="0">
              <a:solidFill>
                <a:srgbClr val="00859B"/>
              </a:solidFill>
              <a:hlinkClick r:id="rId3">
                <a:extLst>
                  <a:ext uri="{A12FA001-AC4F-418D-AE19-62706E023703}">
                    <ahyp:hlinkClr xmlns:ahyp="http://schemas.microsoft.com/office/drawing/2018/hyperlinkcolor" val="tx"/>
                  </a:ext>
                </a:extLst>
              </a:hlinkClick>
            </a:endParaRPr>
          </a:p>
        </p:txBody>
      </p:sp>
      <p:sp>
        <p:nvSpPr>
          <p:cNvPr id="3" name="Picture Placeholder 2">
            <a:extLst>
              <a:ext uri="{FF2B5EF4-FFF2-40B4-BE49-F238E27FC236}">
                <a16:creationId xmlns:a16="http://schemas.microsoft.com/office/drawing/2014/main" id="{592A6282-645B-8BA9-6F94-156046AD97D3}"/>
              </a:ext>
            </a:extLst>
          </p:cNvPr>
          <p:cNvSpPr>
            <a:spLocks noGrp="1" noRot="1" noMove="1" noResize="1" noEditPoints="1" noAdjustHandles="1" noChangeArrowheads="1" noChangeShapeType="1"/>
          </p:cNvSpPr>
          <p:nvPr>
            <p:ph type="pic" sz="quarter" idx="10"/>
          </p:nvPr>
        </p:nvSpPr>
        <p:spPr/>
        <p:txBody>
          <a:bodyPr/>
          <a:lstStyle/>
          <a:p>
            <a:endParaRPr lang="en-US"/>
          </a:p>
        </p:txBody>
      </p:sp>
    </p:spTree>
    <p:extLst>
      <p:ext uri="{BB962C8B-B14F-4D97-AF65-F5344CB8AC3E}">
        <p14:creationId xmlns:p14="http://schemas.microsoft.com/office/powerpoint/2010/main" val="230003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0DD81D-1FB5-D219-740C-64DA9384DB8B}"/>
              </a:ext>
            </a:extLst>
          </p:cNvPr>
          <p:cNvSpPr txBox="1"/>
          <p:nvPr/>
        </p:nvSpPr>
        <p:spPr>
          <a:xfrm>
            <a:off x="509248" y="3148293"/>
            <a:ext cx="46956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Kievit Offc Medium" panose="020B0504030101020102" pitchFamily="34" charset="77"/>
                <a:ea typeface="+mn-ea"/>
                <a:cs typeface="+mn-cs"/>
              </a:rPr>
              <a:t>Everything you need to know to stay up to date about AMP</a:t>
            </a:r>
          </a:p>
        </p:txBody>
      </p:sp>
      <p:pic>
        <p:nvPicPr>
          <p:cNvPr id="2" name="Graphic 1">
            <a:extLst>
              <a:ext uri="{FF2B5EF4-FFF2-40B4-BE49-F238E27FC236}">
                <a16:creationId xmlns:a16="http://schemas.microsoft.com/office/drawing/2014/main" id="{AD01BC61-BA53-02E5-5F77-6EAD16B2F68B}"/>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4995138"/>
            <a:ext cx="3703820" cy="1885349"/>
          </a:xfrm>
          <a:prstGeom prst="rect">
            <a:avLst/>
          </a:prstGeom>
        </p:spPr>
      </p:pic>
      <p:pic>
        <p:nvPicPr>
          <p:cNvPr id="3" name="Graphic 2">
            <a:extLst>
              <a:ext uri="{FF2B5EF4-FFF2-40B4-BE49-F238E27FC236}">
                <a16:creationId xmlns:a16="http://schemas.microsoft.com/office/drawing/2014/main" id="{A6070DBB-FB36-96DA-8D16-45CFDE8A519C}"/>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8458200" y="-1"/>
            <a:ext cx="3703820" cy="1885349"/>
          </a:xfrm>
          <a:prstGeom prst="rect">
            <a:avLst/>
          </a:prstGeom>
        </p:spPr>
      </p:pic>
      <p:sp>
        <p:nvSpPr>
          <p:cNvPr id="4" name="Freeform 3">
            <a:extLst>
              <a:ext uri="{FF2B5EF4-FFF2-40B4-BE49-F238E27FC236}">
                <a16:creationId xmlns:a16="http://schemas.microsoft.com/office/drawing/2014/main" id="{2F44FB78-A70E-4071-1999-FEBFD6D54C4A}"/>
              </a:ext>
            </a:extLst>
          </p:cNvPr>
          <p:cNvSpPr/>
          <p:nvPr/>
        </p:nvSpPr>
        <p:spPr>
          <a:xfrm>
            <a:off x="7084165" y="533400"/>
            <a:ext cx="5114081" cy="5791200"/>
          </a:xfrm>
          <a:custGeom>
            <a:avLst/>
            <a:gdLst>
              <a:gd name="connsiteX0" fmla="*/ 2895600 w 5114081"/>
              <a:gd name="connsiteY0" fmla="*/ 0 h 5791200"/>
              <a:gd name="connsiteX1" fmla="*/ 4943099 w 5114081"/>
              <a:gd name="connsiteY1" fmla="*/ 848102 h 5791200"/>
              <a:gd name="connsiteX2" fmla="*/ 5114081 w 5114081"/>
              <a:gd name="connsiteY2" fmla="*/ 1036229 h 5791200"/>
              <a:gd name="connsiteX3" fmla="*/ 5114081 w 5114081"/>
              <a:gd name="connsiteY3" fmla="*/ 4754971 h 5791200"/>
              <a:gd name="connsiteX4" fmla="*/ 4943099 w 5114081"/>
              <a:gd name="connsiteY4" fmla="*/ 4943099 h 5791200"/>
              <a:gd name="connsiteX5" fmla="*/ 2895600 w 5114081"/>
              <a:gd name="connsiteY5" fmla="*/ 5791200 h 5791200"/>
              <a:gd name="connsiteX6" fmla="*/ 0 w 5114081"/>
              <a:gd name="connsiteY6" fmla="*/ 2895600 h 5791200"/>
              <a:gd name="connsiteX7" fmla="*/ 2895600 w 5114081"/>
              <a:gd name="connsiteY7" fmla="*/ 0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081" h="5791200">
                <a:moveTo>
                  <a:pt x="2895600" y="0"/>
                </a:moveTo>
                <a:cubicBezTo>
                  <a:pt x="3695198" y="0"/>
                  <a:pt x="4419098" y="324101"/>
                  <a:pt x="4943099" y="848102"/>
                </a:cubicBezTo>
                <a:lnTo>
                  <a:pt x="5114081" y="1036229"/>
                </a:lnTo>
                <a:lnTo>
                  <a:pt x="5114081" y="4754971"/>
                </a:lnTo>
                <a:lnTo>
                  <a:pt x="4943099" y="4943099"/>
                </a:lnTo>
                <a:cubicBezTo>
                  <a:pt x="4419098" y="5467099"/>
                  <a:pt x="3695198" y="5791200"/>
                  <a:pt x="2895600" y="5791200"/>
                </a:cubicBezTo>
                <a:cubicBezTo>
                  <a:pt x="1296404" y="5791200"/>
                  <a:pt x="0" y="4494796"/>
                  <a:pt x="0" y="2895600"/>
                </a:cubicBezTo>
                <a:cubicBezTo>
                  <a:pt x="0" y="1296404"/>
                  <a:pt x="1296404" y="0"/>
                  <a:pt x="2895600"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ievit Offc"/>
              <a:ea typeface="+mn-ea"/>
              <a:cs typeface="+mn-cs"/>
            </a:endParaRPr>
          </a:p>
        </p:txBody>
      </p:sp>
      <p:pic>
        <p:nvPicPr>
          <p:cNvPr id="5" name="Graphic 4">
            <a:extLst>
              <a:ext uri="{FF2B5EF4-FFF2-40B4-BE49-F238E27FC236}">
                <a16:creationId xmlns:a16="http://schemas.microsoft.com/office/drawing/2014/main" id="{FCBAD1AD-C111-0B98-5759-A35333ECB29F}"/>
              </a:ext>
            </a:extLst>
          </p:cNvPr>
          <p:cNvPicPr>
            <a:picLocks noChangeAspect="1"/>
          </p:cNvPicPr>
          <p:nvPr/>
        </p:nvPicPr>
        <p:blipFill>
          <a:blip>
            <a:extLst>
              <a:ext uri="{96DAC541-7B7A-43D3-8B79-37D633B846F1}">
                <asvg:svgBlip xmlns:asvg="http://schemas.microsoft.com/office/drawing/2016/SVG/main" r:embed="rId3"/>
              </a:ext>
            </a:extLst>
          </a:blip>
          <a:srcRect r="-712" b="42000"/>
          <a:stretch/>
        </p:blipFill>
        <p:spPr>
          <a:xfrm rot="10800000">
            <a:off x="5474453" y="712630"/>
            <a:ext cx="3146972" cy="2209800"/>
          </a:xfrm>
          <a:prstGeom prst="rect">
            <a:avLst/>
          </a:prstGeom>
        </p:spPr>
      </p:pic>
      <p:sp>
        <p:nvSpPr>
          <p:cNvPr id="6" name="TextBox 5">
            <a:extLst>
              <a:ext uri="{FF2B5EF4-FFF2-40B4-BE49-F238E27FC236}">
                <a16:creationId xmlns:a16="http://schemas.microsoft.com/office/drawing/2014/main" id="{E1C1FB4C-3BD3-7565-3A2F-8CEE3F6E37EC}"/>
              </a:ext>
            </a:extLst>
          </p:cNvPr>
          <p:cNvSpPr txBox="1"/>
          <p:nvPr/>
        </p:nvSpPr>
        <p:spPr>
          <a:xfrm>
            <a:off x="509248" y="712629"/>
            <a:ext cx="5852138" cy="247574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400" b="1" i="0" u="none" strike="noStrike" kern="1200" cap="none" spc="0" normalizeH="0" baseline="0" noProof="0">
                <a:ln>
                  <a:noFill/>
                </a:ln>
                <a:solidFill>
                  <a:srgbClr val="D73F09"/>
                </a:solidFill>
                <a:effectLst/>
                <a:uLnTx/>
                <a:uFillTx/>
                <a:latin typeface="Stratum2 Black" panose="020B0506030000020004" pitchFamily="34" charset="77"/>
                <a:ea typeface="+mn-ea"/>
                <a:cs typeface="+mn-cs"/>
              </a:rPr>
              <a:t>AMP MONTHLY UPDATES: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0000"/>
                </a:solidFill>
                <a:effectLst/>
                <a:uLnTx/>
                <a:uFillTx/>
                <a:latin typeface="Stratum2 Black" panose="020B0506030000020004" pitchFamily="34" charset="77"/>
                <a:ea typeface="+mn-ea"/>
                <a:cs typeface="+mn-cs"/>
              </a:rPr>
              <a:t>MAY</a:t>
            </a:r>
          </a:p>
        </p:txBody>
      </p:sp>
      <p:sp>
        <p:nvSpPr>
          <p:cNvPr id="7" name="TextBox 6">
            <a:extLst>
              <a:ext uri="{FF2B5EF4-FFF2-40B4-BE49-F238E27FC236}">
                <a16:creationId xmlns:a16="http://schemas.microsoft.com/office/drawing/2014/main" id="{73A06233-61F6-C3FC-D8F1-634F689AB3F4}"/>
              </a:ext>
            </a:extLst>
          </p:cNvPr>
          <p:cNvSpPr txBox="1"/>
          <p:nvPr/>
        </p:nvSpPr>
        <p:spPr>
          <a:xfrm>
            <a:off x="463031" y="4143194"/>
            <a:ext cx="38775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E9089">
                    <a:lumMod val="75000"/>
                  </a:srgbClr>
                </a:solidFill>
                <a:effectLst/>
                <a:uLnTx/>
                <a:uFillTx/>
                <a:latin typeface="Kievit Offc Medium" panose="020B0504030101020102" pitchFamily="34" charset="77"/>
                <a:ea typeface="+mn-ea"/>
                <a:cs typeface="+mn-cs"/>
              </a:rPr>
              <a:t>May 2026</a:t>
            </a:r>
          </a:p>
        </p:txBody>
      </p:sp>
      <p:pic>
        <p:nvPicPr>
          <p:cNvPr id="10" name="Graphic 9">
            <a:extLst>
              <a:ext uri="{FF2B5EF4-FFF2-40B4-BE49-F238E27FC236}">
                <a16:creationId xmlns:a16="http://schemas.microsoft.com/office/drawing/2014/main" id="{4A9DAE23-6385-97A7-1BF7-34CB83F4662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19691" y="373418"/>
            <a:ext cx="6972309" cy="6507070"/>
          </a:xfrm>
          <a:prstGeom prst="rect">
            <a:avLst/>
          </a:prstGeom>
        </p:spPr>
      </p:pic>
      <p:pic>
        <p:nvPicPr>
          <p:cNvPr id="12" name="Picture 11">
            <a:extLst>
              <a:ext uri="{FF2B5EF4-FFF2-40B4-BE49-F238E27FC236}">
                <a16:creationId xmlns:a16="http://schemas.microsoft.com/office/drawing/2014/main" id="{600A2200-DF93-7CE9-F6EC-93E80D363B2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2283" y="5211112"/>
            <a:ext cx="3733040" cy="1113488"/>
          </a:xfrm>
          <a:prstGeom prst="rect">
            <a:avLst/>
          </a:prstGeom>
        </p:spPr>
      </p:pic>
    </p:spTree>
    <p:extLst>
      <p:ext uri="{BB962C8B-B14F-4D97-AF65-F5344CB8AC3E}">
        <p14:creationId xmlns:p14="http://schemas.microsoft.com/office/powerpoint/2010/main" val="322072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0F1D934-EB0E-A2C7-B340-44237F4A9F20}"/>
              </a:ext>
            </a:extLst>
          </p:cNvPr>
          <p:cNvPicPr>
            <a:picLocks noChangeAspect="1"/>
          </p:cNvPicPr>
          <p:nvPr/>
        </p:nvPicPr>
        <p:blipFill>
          <a:blip>
            <a:extLst>
              <a:ext uri="{96DAC541-7B7A-43D3-8B79-37D633B846F1}">
                <asvg:svgBlip xmlns:asvg="http://schemas.microsoft.com/office/drawing/2016/SVG/main" r:embed="rId3"/>
              </a:ext>
            </a:extLst>
          </a:blip>
          <a:srcRect r="-112" b="42000"/>
          <a:stretch/>
        </p:blipFill>
        <p:spPr>
          <a:xfrm rot="10800000">
            <a:off x="10813750" y="6235647"/>
            <a:ext cx="1282451" cy="622352"/>
          </a:xfrm>
          <a:prstGeom prst="rect">
            <a:avLst/>
          </a:prstGeom>
        </p:spPr>
      </p:pic>
      <p:sp>
        <p:nvSpPr>
          <p:cNvPr id="11" name="TextBox 10">
            <a:extLst>
              <a:ext uri="{FF2B5EF4-FFF2-40B4-BE49-F238E27FC236}">
                <a16:creationId xmlns:a16="http://schemas.microsoft.com/office/drawing/2014/main" id="{008352F9-4279-C885-E229-FB541E4599A2}"/>
              </a:ext>
            </a:extLst>
          </p:cNvPr>
          <p:cNvSpPr txBox="1"/>
          <p:nvPr/>
        </p:nvSpPr>
        <p:spPr>
          <a:xfrm>
            <a:off x="181019" y="1230856"/>
            <a:ext cx="3978093"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What to Expect on Day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On July 6</a:t>
            </a:r>
            <a:r>
              <a:rPr kumimoji="0" lang="en-US" sz="1200" b="0" i="0" u="none" strike="noStrike" kern="1200" cap="none" spc="0" normalizeH="0" baseline="30000" noProof="0" dirty="0">
                <a:ln>
                  <a:noFill/>
                </a:ln>
                <a:solidFill>
                  <a:srgbClr val="000000"/>
                </a:solidFill>
                <a:effectLst/>
                <a:uLnTx/>
                <a:uFillTx/>
                <a:latin typeface="Kievit Offc Medium" panose="020B0504030101020102"/>
                <a:ea typeface="+mn-ea"/>
                <a:cs typeface="+mn-cs"/>
              </a:rPr>
              <a:t>th</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OSU will start using Workday and you’ll have access to the core functions needed for critical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a:t>
            </a: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Not everything will be available right away. Additional processes, reports, and features will be introduced in the coming months. Visit </a:t>
            </a:r>
            <a:r>
              <a:rPr kumimoji="0" lang="en-US" sz="1200" b="0"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4">
                  <a:extLst>
                    <a:ext uri="{A12FA001-AC4F-418D-AE19-62706E023703}">
                      <ahyp:hlinkClr xmlns:ahyp="http://schemas.microsoft.com/office/drawing/2018/hyperlinkcolor" val="tx"/>
                    </a:ext>
                  </a:extLst>
                </a:hlinkClick>
              </a:rPr>
              <a:t>AMP’s Essential Go-Live Outcomes page</a:t>
            </a:r>
            <a:r>
              <a:rPr kumimoji="0" lang="en-US" sz="1200" b="0" i="0" u="none" strike="noStrike" kern="1200" cap="none" spc="0" normalizeH="0" baseline="0" noProof="0" dirty="0">
                <a:ln>
                  <a:noFill/>
                </a:ln>
                <a:solidFill>
                  <a:srgbClr val="D73F09"/>
                </a:solidFill>
                <a:effectLst/>
                <a:uLnTx/>
                <a:uFillTx/>
                <a:latin typeface="Kievit Offc Medium" panose="020B0504030101020102"/>
                <a:ea typeface="+mn-ea"/>
                <a:cs typeface="+mn-cs"/>
              </a:rPr>
              <a:t>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What You Can Do This Month to Prepare: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Bookmark the </a:t>
            </a:r>
            <a:r>
              <a:rPr kumimoji="0" lang="en-US" sz="1200" b="1"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5">
                  <a:extLst>
                    <a:ext uri="{A12FA001-AC4F-418D-AE19-62706E023703}">
                      <ahyp:hlinkClr xmlns:ahyp="http://schemas.microsoft.com/office/drawing/2018/hyperlinkcolor" val="tx"/>
                    </a:ext>
                  </a:extLst>
                </a:hlinkClick>
              </a:rPr>
              <a:t>Change Hub</a:t>
            </a: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for easy access to your persona, key changes, and tailored training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Know your support network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Ask </a:t>
            </a:r>
            <a:r>
              <a:rPr kumimoji="0" lang="en-US" sz="1200" b="0" i="0" u="none" strike="noStrike" kern="1200" cap="none" spc="0" normalizeH="0" baseline="0" noProof="0" dirty="0" err="1">
                <a:ln>
                  <a:noFill/>
                </a:ln>
                <a:solidFill>
                  <a:srgbClr val="D73F09"/>
                </a:solidFill>
                <a:effectLst/>
                <a:uLnTx/>
                <a:uFillTx/>
                <a:latin typeface="Kievit Offc Medium" panose="020B0504030101020102"/>
                <a:ea typeface="+mn-ea"/>
                <a:cs typeface="+mn-cs"/>
                <a:hlinkClick r:id="rId6">
                  <a:extLst>
                    <a:ext uri="{A12FA001-AC4F-418D-AE19-62706E023703}">
                      <ahyp:hlinkClr xmlns:ahyp="http://schemas.microsoft.com/office/drawing/2018/hyperlinkcolor" val="tx"/>
                    </a:ext>
                  </a:extLst>
                </a:hlinkClick>
              </a:rPr>
              <a:t>ChAMP</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who serves as the Change Champion or Workday Foundational Liaison for your unit or college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Revisit AMP readiness resources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on the </a:t>
            </a:r>
            <a:r>
              <a:rPr kumimoji="0" lang="en-US" sz="1200" b="0"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7">
                  <a:extLst>
                    <a:ext uri="{A12FA001-AC4F-418D-AE19-62706E023703}">
                      <ahyp:hlinkClr xmlns:ahyp="http://schemas.microsoft.com/office/drawing/2018/hyperlinkcolor" val="tx"/>
                    </a:ext>
                  </a:extLst>
                </a:hlinkClick>
              </a:rPr>
              <a:t>AMP SharePoint</a:t>
            </a:r>
            <a:endParaRPr kumimoji="0" lang="en-US" sz="1200" b="0" i="0" u="none" strike="noStrike" kern="1200" cap="none" spc="0" normalizeH="0" baseline="0" noProof="0" dirty="0">
              <a:ln>
                <a:noFill/>
              </a:ln>
              <a:solidFill>
                <a:srgbClr val="D73F09"/>
              </a:solidFill>
              <a:effectLst/>
              <a:uLnTx/>
              <a:uFillTx/>
              <a:latin typeface="Kievit Offc Medium" panose="020B0504030101020102"/>
              <a:ea typeface="+mn-ea"/>
              <a:cs typeface="+mn-cs"/>
            </a:endParaRPr>
          </a:p>
        </p:txBody>
      </p:sp>
      <p:sp>
        <p:nvSpPr>
          <p:cNvPr id="16" name="TextBox 15">
            <a:extLst>
              <a:ext uri="{FF2B5EF4-FFF2-40B4-BE49-F238E27FC236}">
                <a16:creationId xmlns:a16="http://schemas.microsoft.com/office/drawing/2014/main" id="{75756B72-A993-6AAA-0B8A-2B9799C63C2F}"/>
              </a:ext>
            </a:extLst>
          </p:cNvPr>
          <p:cNvSpPr txBox="1"/>
          <p:nvPr/>
        </p:nvSpPr>
        <p:spPr>
          <a:xfrm>
            <a:off x="181020" y="962167"/>
            <a:ext cx="5111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60 Days to Go-Live </a:t>
            </a:r>
          </a:p>
        </p:txBody>
      </p:sp>
      <p:sp>
        <p:nvSpPr>
          <p:cNvPr id="19" name="TextBox 18">
            <a:extLst>
              <a:ext uri="{FF2B5EF4-FFF2-40B4-BE49-F238E27FC236}">
                <a16:creationId xmlns:a16="http://schemas.microsoft.com/office/drawing/2014/main" id="{BFC84AA3-84AF-F9F7-8112-235C3EB83900}"/>
              </a:ext>
            </a:extLst>
          </p:cNvPr>
          <p:cNvSpPr txBox="1"/>
          <p:nvPr/>
        </p:nvSpPr>
        <p:spPr>
          <a:xfrm>
            <a:off x="7556725" y="962167"/>
            <a:ext cx="3299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Advanced Training Kick Off</a:t>
            </a:r>
          </a:p>
        </p:txBody>
      </p:sp>
      <p:sp>
        <p:nvSpPr>
          <p:cNvPr id="4" name="Title 3">
            <a:extLst>
              <a:ext uri="{FF2B5EF4-FFF2-40B4-BE49-F238E27FC236}">
                <a16:creationId xmlns:a16="http://schemas.microsoft.com/office/drawing/2014/main" id="{90DB447E-EB6D-2B8E-50D2-15DD1FADDFA7}"/>
              </a:ext>
            </a:extLst>
          </p:cNvPr>
          <p:cNvSpPr>
            <a:spLocks noGrp="1"/>
          </p:cNvSpPr>
          <p:nvPr>
            <p:ph type="title"/>
          </p:nvPr>
        </p:nvSpPr>
        <p:spPr>
          <a:xfrm>
            <a:off x="181020" y="266860"/>
            <a:ext cx="9735673" cy="685800"/>
          </a:xfrm>
        </p:spPr>
        <p:txBody>
          <a:bodyPr lIns="91440" tIns="45720" rIns="91440" bIns="45720" anchor="t"/>
          <a:lstStyle/>
          <a:p>
            <a:r>
              <a:rPr lang="en-US">
                <a:solidFill>
                  <a:srgbClr val="D73F09"/>
                </a:solidFill>
                <a:latin typeface="Stratum2 Bold"/>
              </a:rPr>
              <a:t>AMP May Updates</a:t>
            </a:r>
            <a:endParaRPr lang="en-US">
              <a:latin typeface="Stratum2 Bold"/>
            </a:endParaRPr>
          </a:p>
        </p:txBody>
      </p:sp>
      <p:sp>
        <p:nvSpPr>
          <p:cNvPr id="8" name="TextBox 7">
            <a:extLst>
              <a:ext uri="{FF2B5EF4-FFF2-40B4-BE49-F238E27FC236}">
                <a16:creationId xmlns:a16="http://schemas.microsoft.com/office/drawing/2014/main" id="{1CA81B34-C39A-F700-83AF-F08FCF21E5D7}"/>
              </a:ext>
            </a:extLst>
          </p:cNvPr>
          <p:cNvSpPr txBox="1"/>
          <p:nvPr/>
        </p:nvSpPr>
        <p:spPr>
          <a:xfrm>
            <a:off x="431222" y="5571868"/>
            <a:ext cx="6744187"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859B"/>
                </a:solidFill>
                <a:effectLst/>
                <a:uLnTx/>
                <a:uFillTx/>
                <a:latin typeface="Kievit Offc Medium" panose="020B0504030101020102"/>
                <a:ea typeface="+mn-ea"/>
                <a:cs typeface="+mn-cs"/>
              </a:rPr>
              <a:t>Why it matters to 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Getting Ready for Go-Live: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With 60 days to go-live, taking a few steps now will help you understand what to expect on Day 1. </a:t>
            </a:r>
            <a:r>
              <a:rPr kumimoji="0" lang="en-US" sz="1200" b="0" i="1" u="none" strike="noStrike" kern="1200" cap="none" spc="0" normalizeH="0" baseline="0" noProof="0" dirty="0">
                <a:ln>
                  <a:noFill/>
                </a:ln>
                <a:solidFill>
                  <a:srgbClr val="000000"/>
                </a:solidFill>
                <a:effectLst/>
                <a:uLnTx/>
                <a:uFillTx/>
                <a:latin typeface="Kievit Offc Medium" panose="020B0504030101020102"/>
                <a:ea typeface="+mn-ea"/>
                <a:cs typeface="+mn-cs"/>
              </a:rPr>
              <a:t>No one will be an expert on new ways of working right away—and that’s okay! </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It will take time to rebuild comfort and confidence, but using these resources early can help reduce discomfort during the transition and leave you feeling more prepared at launch.</a:t>
            </a:r>
          </a:p>
        </p:txBody>
      </p:sp>
      <p:pic>
        <p:nvPicPr>
          <p:cNvPr id="5" name="Graphic 4">
            <a:extLst>
              <a:ext uri="{FF2B5EF4-FFF2-40B4-BE49-F238E27FC236}">
                <a16:creationId xmlns:a16="http://schemas.microsoft.com/office/drawing/2014/main" id="{71C8021A-6E69-1781-CB31-518C6EC7FFA7}"/>
              </a:ext>
            </a:extLst>
          </p:cNvPr>
          <p:cNvPicPr>
            <a:picLocks noChangeAspect="1"/>
          </p:cNvPicPr>
          <p:nvPr/>
        </p:nvPicPr>
        <p:blipFill>
          <a:blip>
            <a:extLst>
              <a:ext uri="{96DAC541-7B7A-43D3-8B79-37D633B846F1}">
                <asvg:svgBlip xmlns:asvg="http://schemas.microsoft.com/office/drawing/2016/SVG/main" r:embed="rId8"/>
              </a:ext>
            </a:extLst>
          </a:blip>
          <a:srcRect l="4982" r="71420" b="49846"/>
          <a:stretch>
            <a:fillRect/>
          </a:stretch>
        </p:blipFill>
        <p:spPr>
          <a:xfrm rot="10800000">
            <a:off x="11271902" y="3364183"/>
            <a:ext cx="887070" cy="1885349"/>
          </a:xfrm>
          <a:prstGeom prst="rect">
            <a:avLst/>
          </a:prstGeom>
        </p:spPr>
      </p:pic>
      <p:pic>
        <p:nvPicPr>
          <p:cNvPr id="7" name="Graphic 6">
            <a:extLst>
              <a:ext uri="{FF2B5EF4-FFF2-40B4-BE49-F238E27FC236}">
                <a16:creationId xmlns:a16="http://schemas.microsoft.com/office/drawing/2014/main" id="{3132D340-FB35-AC7A-70AD-53EDDC0387D1}"/>
              </a:ext>
            </a:extLst>
          </p:cNvPr>
          <p:cNvPicPr>
            <a:picLocks noChangeAspect="1"/>
          </p:cNvPicPr>
          <p:nvPr/>
        </p:nvPicPr>
        <p:blipFill>
          <a:blip>
            <a:extLst>
              <a:ext uri="{96DAC541-7B7A-43D3-8B79-37D633B846F1}">
                <asvg:svgBlip xmlns:asvg="http://schemas.microsoft.com/office/drawing/2016/SVG/main" r:embed="rId8"/>
              </a:ext>
            </a:extLst>
          </a:blip>
          <a:srcRect l="4982" t="4653" r="71420" b="49846"/>
          <a:stretch>
            <a:fillRect/>
          </a:stretch>
        </p:blipFill>
        <p:spPr>
          <a:xfrm rot="10800000">
            <a:off x="11271902" y="5147536"/>
            <a:ext cx="887070" cy="1710463"/>
          </a:xfrm>
          <a:prstGeom prst="rect">
            <a:avLst/>
          </a:prstGeom>
        </p:spPr>
      </p:pic>
      <p:pic>
        <p:nvPicPr>
          <p:cNvPr id="9" name="Graphic 8">
            <a:extLst>
              <a:ext uri="{FF2B5EF4-FFF2-40B4-BE49-F238E27FC236}">
                <a16:creationId xmlns:a16="http://schemas.microsoft.com/office/drawing/2014/main" id="{FD100C7C-D1EE-E36E-E34C-41F8F57D99E0}"/>
              </a:ext>
            </a:extLst>
          </p:cNvPr>
          <p:cNvPicPr>
            <a:picLocks noChangeAspect="1"/>
          </p:cNvPicPr>
          <p:nvPr/>
        </p:nvPicPr>
        <p:blipFill>
          <a:blip>
            <a:extLst>
              <a:ext uri="{96DAC541-7B7A-43D3-8B79-37D633B846F1}">
                <asvg:svgBlip xmlns:asvg="http://schemas.microsoft.com/office/drawing/2016/SVG/main" r:embed="rId8"/>
              </a:ext>
            </a:extLst>
          </a:blip>
          <a:srcRect l="4982" r="71420" b="49846"/>
          <a:stretch>
            <a:fillRect/>
          </a:stretch>
        </p:blipFill>
        <p:spPr>
          <a:xfrm rot="10800000">
            <a:off x="11271902" y="1574704"/>
            <a:ext cx="887070" cy="1885349"/>
          </a:xfrm>
          <a:prstGeom prst="rect">
            <a:avLst/>
          </a:prstGeom>
        </p:spPr>
      </p:pic>
      <p:pic>
        <p:nvPicPr>
          <p:cNvPr id="10" name="Graphic 9">
            <a:extLst>
              <a:ext uri="{FF2B5EF4-FFF2-40B4-BE49-F238E27FC236}">
                <a16:creationId xmlns:a16="http://schemas.microsoft.com/office/drawing/2014/main" id="{B365DB8F-FAF8-7063-AA11-7D5DF9717161}"/>
              </a:ext>
            </a:extLst>
          </p:cNvPr>
          <p:cNvPicPr>
            <a:picLocks noChangeAspect="1"/>
          </p:cNvPicPr>
          <p:nvPr/>
        </p:nvPicPr>
        <p:blipFill>
          <a:blip>
            <a:extLst>
              <a:ext uri="{96DAC541-7B7A-43D3-8B79-37D633B846F1}">
                <asvg:svgBlip xmlns:asvg="http://schemas.microsoft.com/office/drawing/2016/SVG/main" r:embed="rId8"/>
              </a:ext>
            </a:extLst>
          </a:blip>
          <a:srcRect l="4982" r="71420" b="56947"/>
          <a:stretch>
            <a:fillRect/>
          </a:stretch>
        </p:blipFill>
        <p:spPr>
          <a:xfrm rot="10800000">
            <a:off x="11271902" y="-1"/>
            <a:ext cx="887070" cy="1618407"/>
          </a:xfrm>
          <a:prstGeom prst="rect">
            <a:avLst/>
          </a:prstGeom>
        </p:spPr>
      </p:pic>
      <p:sp>
        <p:nvSpPr>
          <p:cNvPr id="12" name="Rectangle: Rounded Corners 11">
            <a:extLst>
              <a:ext uri="{FF2B5EF4-FFF2-40B4-BE49-F238E27FC236}">
                <a16:creationId xmlns:a16="http://schemas.microsoft.com/office/drawing/2014/main" id="{B08D3D15-F4E3-22BC-753B-4B375285998E}"/>
              </a:ext>
            </a:extLst>
          </p:cNvPr>
          <p:cNvSpPr/>
          <p:nvPr/>
        </p:nvSpPr>
        <p:spPr>
          <a:xfrm>
            <a:off x="181018" y="5571868"/>
            <a:ext cx="7244595" cy="1118109"/>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C0F8375-2DE3-1D74-B741-F363FD684F41}"/>
              </a:ext>
            </a:extLst>
          </p:cNvPr>
          <p:cNvSpPr txBox="1"/>
          <p:nvPr/>
        </p:nvSpPr>
        <p:spPr>
          <a:xfrm>
            <a:off x="7496287" y="5571868"/>
            <a:ext cx="3704942" cy="11233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859B"/>
                </a:solidFill>
                <a:effectLst/>
                <a:uLnTx/>
                <a:uFillTx/>
                <a:latin typeface="Kievit Offc Medium" panose="020B0504030101020102"/>
                <a:ea typeface="+mn-ea"/>
                <a:cs typeface="+mn-cs"/>
              </a:rPr>
              <a:t>Why it matters to 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Kievit Offc Medium" panose="020B0504030101020102"/>
                <a:ea typeface="+mn-ea"/>
                <a:cs typeface="+mn-cs"/>
              </a:rPr>
              <a:t>Know Your Training Path: </a:t>
            </a:r>
            <a:r>
              <a:rPr kumimoji="0" lang="en-US" sz="1200" b="0" i="0" u="none" strike="noStrike" kern="1200" cap="none" spc="0" normalizeH="0" baseline="0" noProof="0">
                <a:ln>
                  <a:noFill/>
                </a:ln>
                <a:solidFill>
                  <a:srgbClr val="000000"/>
                </a:solidFill>
                <a:effectLst/>
                <a:uLnTx/>
                <a:uFillTx/>
                <a:latin typeface="Kievit Offc Medium" panose="020B0504030101020102"/>
                <a:ea typeface="+mn-ea"/>
                <a:cs typeface="+mn-cs"/>
              </a:rPr>
              <a:t>While you might not be invited to Advanced training you will still get access to them and there will be several on-demand resources to support you. </a:t>
            </a:r>
            <a:r>
              <a:rPr kumimoji="0" lang="en-US" sz="12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9">
                  <a:extLst>
                    <a:ext uri="{A12FA001-AC4F-418D-AE19-62706E023703}">
                      <ahyp:hlinkClr xmlns:ahyp="http://schemas.microsoft.com/office/drawing/2018/hyperlinkcolor" val="tx"/>
                    </a:ext>
                  </a:extLst>
                </a:hlinkClick>
              </a:rPr>
              <a:t>Learn more here. </a:t>
            </a:r>
            <a:endParaRPr kumimoji="0" lang="en-US" sz="1200" b="1" i="0" u="none" strike="noStrike" kern="1200" cap="none" spc="0" normalizeH="0" baseline="0" noProof="0">
              <a:ln>
                <a:noFill/>
              </a:ln>
              <a:solidFill>
                <a:srgbClr val="D73F09"/>
              </a:solidFill>
              <a:effectLst/>
              <a:uLnTx/>
              <a:uFillTx/>
              <a:latin typeface="Kievit Offc Medium" panose="020B0504030101020102"/>
              <a:ea typeface="+mn-ea"/>
              <a:cs typeface="+mn-cs"/>
            </a:endParaRPr>
          </a:p>
        </p:txBody>
      </p:sp>
      <p:sp>
        <p:nvSpPr>
          <p:cNvPr id="23" name="Rectangle: Rounded Corners 22">
            <a:extLst>
              <a:ext uri="{FF2B5EF4-FFF2-40B4-BE49-F238E27FC236}">
                <a16:creationId xmlns:a16="http://schemas.microsoft.com/office/drawing/2014/main" id="{1EFE61AF-52A9-BA01-0830-F220E63C2B71}"/>
              </a:ext>
            </a:extLst>
          </p:cNvPr>
          <p:cNvSpPr/>
          <p:nvPr/>
        </p:nvSpPr>
        <p:spPr>
          <a:xfrm>
            <a:off x="7496288" y="5587355"/>
            <a:ext cx="3704941" cy="1118109"/>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3996693-22B7-60EF-7D9F-31176974CDCB}"/>
              </a:ext>
            </a:extLst>
          </p:cNvPr>
          <p:cNvSpPr txBox="1"/>
          <p:nvPr/>
        </p:nvSpPr>
        <p:spPr>
          <a:xfrm>
            <a:off x="4290222" y="1221712"/>
            <a:ext cx="3135393" cy="42062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Resources to Help You Prepare for July 6</a:t>
            </a:r>
            <a:r>
              <a:rPr kumimoji="0" lang="en-US" sz="1200" b="1" i="0" u="none" strike="noStrike" kern="1200" cap="none" spc="0" normalizeH="0" baseline="30000" noProof="0" dirty="0">
                <a:ln>
                  <a:noFill/>
                </a:ln>
                <a:solidFill>
                  <a:srgbClr val="000000"/>
                </a:solidFill>
                <a:effectLst/>
                <a:uLnTx/>
                <a:uFillTx/>
                <a:latin typeface="Kievit Offc Medium" panose="020B0504030101020102"/>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3000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There are many resources available to on the AMP SharePoint to help you build familiarity with new ways of working and feel prepared for Day 1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10">
                  <a:extLst>
                    <a:ext uri="{A12FA001-AC4F-418D-AE19-62706E023703}">
                      <ahyp:hlinkClr xmlns:ahyp="http://schemas.microsoft.com/office/drawing/2018/hyperlinkcolor" val="tx"/>
                    </a:ext>
                  </a:extLst>
                </a:hlinkClick>
              </a:rPr>
              <a:t>AMP Readiness Series Recordings</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 Revisit important concepts, updates, and reminders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D73F09"/>
                </a:solidFill>
                <a:effectLst/>
                <a:uLnTx/>
                <a:uFillTx/>
                <a:latin typeface="Kievit Offc Medium" panose="020B0504030101020102"/>
                <a:ea typeface="+mn-ea"/>
                <a:cs typeface="+mn-cs"/>
                <a:hlinkClick r:id="rId6">
                  <a:extLst>
                    <a:ext uri="{A12FA001-AC4F-418D-AE19-62706E023703}">
                      <ahyp:hlinkClr xmlns:ahyp="http://schemas.microsoft.com/office/drawing/2018/hyperlinkcolor" val="tx"/>
                    </a:ext>
                  </a:extLst>
                </a:hlinkClick>
              </a:rPr>
              <a:t>ChAMP</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 Find the answers you need about AMP and look up important glossary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11">
                  <a:extLst>
                    <a:ext uri="{A12FA001-AC4F-418D-AE19-62706E023703}">
                      <ahyp:hlinkClr xmlns:ahyp="http://schemas.microsoft.com/office/drawing/2018/hyperlinkcolor" val="tx"/>
                    </a:ext>
                  </a:extLst>
                </a:hlinkClick>
              </a:rPr>
              <a:t>FAQs</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 Review common questions and answers by topic for quick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12">
                  <a:extLst>
                    <a:ext uri="{A12FA001-AC4F-418D-AE19-62706E023703}">
                      <ahyp:hlinkClr xmlns:ahyp="http://schemas.microsoft.com/office/drawing/2018/hyperlinkcolor" val="tx"/>
                    </a:ext>
                  </a:extLst>
                </a:hlinkClick>
              </a:rPr>
              <a:t>Training</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 Review on-demand resources to build the skills needed for your role in Workday and consult the high-level training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3F09"/>
                </a:solidFill>
                <a:effectLst/>
                <a:uLnTx/>
                <a:uFillTx/>
                <a:latin typeface="Kievit Offc Medium" panose="020B0504030101020102"/>
                <a:ea typeface="+mn-ea"/>
                <a:cs typeface="+mn-cs"/>
                <a:hlinkClick r:id="rId13">
                  <a:extLst>
                    <a:ext uri="{A12FA001-AC4F-418D-AE19-62706E023703}">
                      <ahyp:hlinkClr xmlns:ahyp="http://schemas.microsoft.com/office/drawing/2018/hyperlinkcolor" val="tx"/>
                    </a:ext>
                  </a:extLst>
                </a:hlinkClick>
              </a:rPr>
              <a:t>Video Library</a:t>
            </a: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 – Explore recordings from AMP events and trainings, including Workday demos and introductions to new workflows</a:t>
            </a:r>
          </a:p>
        </p:txBody>
      </p:sp>
      <p:graphicFrame>
        <p:nvGraphicFramePr>
          <p:cNvPr id="25" name="Table 24">
            <a:extLst>
              <a:ext uri="{FF2B5EF4-FFF2-40B4-BE49-F238E27FC236}">
                <a16:creationId xmlns:a16="http://schemas.microsoft.com/office/drawing/2014/main" id="{B6CC0D24-183C-118A-3D82-127BBC3D0963}"/>
              </a:ext>
            </a:extLst>
          </p:cNvPr>
          <p:cNvGraphicFramePr>
            <a:graphicFrameLocks noGrp="1"/>
          </p:cNvGraphicFramePr>
          <p:nvPr/>
        </p:nvGraphicFramePr>
        <p:xfrm>
          <a:off x="181020" y="2031064"/>
          <a:ext cx="3876629" cy="1188720"/>
        </p:xfrm>
        <a:graphic>
          <a:graphicData uri="http://schemas.openxmlformats.org/drawingml/2006/table">
            <a:tbl>
              <a:tblPr firstRow="1" bandRow="1">
                <a:tableStyleId>{2D5ABB26-0587-4C30-8999-92F81FD0307C}</a:tableStyleId>
              </a:tblPr>
              <a:tblGrid>
                <a:gridCol w="1814181">
                  <a:extLst>
                    <a:ext uri="{9D8B030D-6E8A-4147-A177-3AD203B41FA5}">
                      <a16:colId xmlns:a16="http://schemas.microsoft.com/office/drawing/2014/main" val="872930428"/>
                    </a:ext>
                  </a:extLst>
                </a:gridCol>
                <a:gridCol w="2062448">
                  <a:extLst>
                    <a:ext uri="{9D8B030D-6E8A-4147-A177-3AD203B41FA5}">
                      <a16:colId xmlns:a16="http://schemas.microsoft.com/office/drawing/2014/main" val="2829940581"/>
                    </a:ext>
                  </a:extLst>
                </a:gridCol>
              </a:tblGrid>
              <a:tr h="417537">
                <a:tc>
                  <a:txBody>
                    <a:bodyPr/>
                    <a:lstStyle/>
                    <a:p>
                      <a:pPr marL="114300" indent="-114300">
                        <a:buFont typeface="Arial" panose="020B0604020202020204" pitchFamily="34" charset="0"/>
                        <a:buChar char="•"/>
                      </a:pPr>
                      <a:r>
                        <a:rPr lang="en-US" sz="1200">
                          <a:latin typeface="Kievit Offc Medium" panose="020B0504030101020102"/>
                        </a:rPr>
                        <a:t>Payroll accuracy</a:t>
                      </a:r>
                    </a:p>
                    <a:p>
                      <a:pPr marL="114300" indent="-114300">
                        <a:buFont typeface="Arial" panose="020B0604020202020204" pitchFamily="34" charset="0"/>
                        <a:buChar char="•"/>
                      </a:pPr>
                      <a:r>
                        <a:rPr lang="en-US" sz="1200">
                          <a:latin typeface="Kievit Offc Medium" panose="020B0504030101020102"/>
                        </a:rPr>
                        <a:t>Time management</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Kievit Offc Medium" panose="020B0504030101020102"/>
                        </a:rPr>
                        <a:t>Core HR functions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Kievit Offc Medium" panose="020B0504030101020102"/>
                        </a:rPr>
                        <a:t>Employee self-service</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Kievit Offc Medium" panose="020B0504030101020102"/>
                        </a:rPr>
                        <a:t>Data and reporting platform</a:t>
                      </a:r>
                    </a:p>
                  </a:txBody>
                  <a:tcPr/>
                </a:tc>
                <a:tc>
                  <a:txBody>
                    <a:bodyPr/>
                    <a:lstStyle/>
                    <a:p>
                      <a:pPr marL="171450" indent="-171450">
                        <a:buFont typeface="Arial" panose="020B0604020202020204" pitchFamily="34" charset="0"/>
                        <a:buChar char="•"/>
                      </a:pPr>
                      <a:r>
                        <a:rPr lang="en-US" sz="1200" dirty="0">
                          <a:latin typeface="Kievit Offc Medium" panose="020B0504030101020102"/>
                        </a:rPr>
                        <a:t>Security and compliance</a:t>
                      </a:r>
                    </a:p>
                    <a:p>
                      <a:pPr marL="171450" indent="-171450">
                        <a:buFont typeface="Arial" panose="020B0604020202020204" pitchFamily="34" charset="0"/>
                        <a:buChar char="•"/>
                      </a:pPr>
                      <a:r>
                        <a:rPr lang="en-US" sz="1200" dirty="0">
                          <a:latin typeface="Kievit Offc Medium" panose="020B0504030101020102"/>
                        </a:rPr>
                        <a:t>Procure-to-pay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Kievit Offc Medium" panose="020B0504030101020102"/>
                        </a:rPr>
                        <a:t>Budget and fund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Kievit Offc Medium" panose="020B0504030101020102"/>
                        </a:rPr>
                        <a:t>Post-award management</a:t>
                      </a:r>
                    </a:p>
                  </a:txBody>
                  <a:tcPr/>
                </a:tc>
                <a:extLst>
                  <a:ext uri="{0D108BD9-81ED-4DB2-BD59-A6C34878D82A}">
                    <a16:rowId xmlns:a16="http://schemas.microsoft.com/office/drawing/2014/main" val="3675543018"/>
                  </a:ext>
                </a:extLst>
              </a:tr>
            </a:tbl>
          </a:graphicData>
        </a:graphic>
      </p:graphicFrame>
      <p:sp>
        <p:nvSpPr>
          <p:cNvPr id="27" name="TextBox 26">
            <a:extLst>
              <a:ext uri="{FF2B5EF4-FFF2-40B4-BE49-F238E27FC236}">
                <a16:creationId xmlns:a16="http://schemas.microsoft.com/office/drawing/2014/main" id="{707EE63C-4D4D-71C8-890F-794DD2A2750F}"/>
              </a:ext>
            </a:extLst>
          </p:cNvPr>
          <p:cNvSpPr txBox="1"/>
          <p:nvPr/>
        </p:nvSpPr>
        <p:spPr>
          <a:xfrm>
            <a:off x="7556725" y="1221712"/>
            <a:ext cx="3715178" cy="42319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Advanced Training Begins this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Advanced training is offered for employees who will complete most of their daily work in Workday and need to be ready to use new systems and processes on Day 1 to reduce operational disruption.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What to Know about Advanced Training:</a:t>
            </a: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Training invitations were based on each employee’s assigned Workday role. AMP is aiming to send out invitations four weeks prior to delivery.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Roles were reviewed by the AMP team and unit/college leaders to match training to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If someone was not invited but believes they should be, they should contact Robbyn Brown, AMP Training Coordinator.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Recordings of all Advanced Training sessions will be posted to the AMP SharePoint for easy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ievit Offc Medium" panose="020B0504030101020102"/>
                <a:ea typeface="+mn-ea"/>
                <a:cs typeface="+mn-cs"/>
              </a:rPr>
              <a:t>If Advanced Training does not Apply to You:</a:t>
            </a:r>
            <a:endPar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ievit Offc Medium" panose="020B0504030101020102"/>
                <a:ea typeface="+mn-ea"/>
                <a:cs typeface="+mn-cs"/>
              </a:rPr>
              <a:t>Continue to explore on-demand training resources and recorded demos via the AMP SharePoint</a:t>
            </a:r>
          </a:p>
        </p:txBody>
      </p:sp>
    </p:spTree>
    <p:extLst>
      <p:ext uri="{BB962C8B-B14F-4D97-AF65-F5344CB8AC3E}">
        <p14:creationId xmlns:p14="http://schemas.microsoft.com/office/powerpoint/2010/main" val="1716305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BE7717-C57C-314A-A83E-498187191257}"/>
              </a:ext>
            </a:extLst>
          </p:cNvPr>
          <p:cNvSpPr>
            <a:spLocks noGrp="1"/>
          </p:cNvSpPr>
          <p:nvPr>
            <p:ph type="title"/>
          </p:nvPr>
        </p:nvSpPr>
        <p:spPr>
          <a:xfrm>
            <a:off x="1484869" y="667821"/>
            <a:ext cx="9879563" cy="494927"/>
          </a:xfrm>
        </p:spPr>
        <p:txBody>
          <a:bodyPr>
            <a:noAutofit/>
          </a:bodyPr>
          <a:lstStyle/>
          <a:p>
            <a:r>
              <a:rPr lang="en-US" sz="3000" dirty="0"/>
              <a:t>General Information</a:t>
            </a:r>
          </a:p>
        </p:txBody>
      </p:sp>
      <p:pic>
        <p:nvPicPr>
          <p:cNvPr id="8" name="Picture Placeholder 7" descr="Information outline">
            <a:extLst>
              <a:ext uri="{FF2B5EF4-FFF2-40B4-BE49-F238E27FC236}">
                <a16:creationId xmlns:a16="http://schemas.microsoft.com/office/drawing/2014/main" id="{3A898FB8-FD83-6994-8965-C62AE9A70E0B}"/>
              </a:ext>
            </a:extLst>
          </p:cNvPr>
          <p:cNvPicPr>
            <a:picLocks noGrp="1" noChangeAspect="1"/>
          </p:cNvPicPr>
          <p:nvPr>
            <p:ph type="pic" sz="quarter" idx="10"/>
          </p:nvPr>
        </p:nvPicPr>
        <p:blipFill>
          <a:blip>
            <a:extLst>
              <a:ext uri="{96DAC541-7B7A-43D3-8B79-37D633B846F1}">
                <asvg:svgBlip xmlns:asvg="http://schemas.microsoft.com/office/drawing/2016/SVG/main" r:embed="rId3"/>
              </a:ext>
            </a:extLst>
          </a:blip>
          <a:srcRect t="157" b="157"/>
          <a:stretch>
            <a:fillRect/>
          </a:stretch>
        </p:blipFill>
        <p:spPr>
          <a:xfrm>
            <a:off x="595423" y="631120"/>
            <a:ext cx="542260" cy="542261"/>
          </a:xfrm>
        </p:spPr>
      </p:pic>
      <p:pic>
        <p:nvPicPr>
          <p:cNvPr id="27" name="Picture 26" descr="&quot;&quot;">
            <a:extLst>
              <a:ext uri="{FF2B5EF4-FFF2-40B4-BE49-F238E27FC236}">
                <a16:creationId xmlns:a16="http://schemas.microsoft.com/office/drawing/2014/main" id="{A2F275DB-A0AD-0143-AF80-F3A41A56B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734" y="1173381"/>
            <a:ext cx="607942" cy="607942"/>
          </a:xfrm>
          <a:prstGeom prst="rect">
            <a:avLst/>
          </a:prstGeom>
        </p:spPr>
      </p:pic>
      <p:pic>
        <p:nvPicPr>
          <p:cNvPr id="37" name="Picture 36" descr="&quot;&quot;">
            <a:extLst>
              <a:ext uri="{FF2B5EF4-FFF2-40B4-BE49-F238E27FC236}">
                <a16:creationId xmlns:a16="http://schemas.microsoft.com/office/drawing/2014/main" id="{F2FD1228-5240-B844-B5AB-F3F69A45C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0954" y="2098257"/>
            <a:ext cx="607942" cy="607942"/>
          </a:xfrm>
          <a:prstGeom prst="rect">
            <a:avLst/>
          </a:prstGeom>
        </p:spPr>
      </p:pic>
      <p:sp>
        <p:nvSpPr>
          <p:cNvPr id="2" name="Content Placeholder 2">
            <a:extLst>
              <a:ext uri="{FF2B5EF4-FFF2-40B4-BE49-F238E27FC236}">
                <a16:creationId xmlns:a16="http://schemas.microsoft.com/office/drawing/2014/main" id="{732ED967-487D-8A73-6453-359B65E18790}"/>
              </a:ext>
            </a:extLst>
          </p:cNvPr>
          <p:cNvSpPr txBox="1">
            <a:spLocks/>
          </p:cNvSpPr>
          <p:nvPr/>
        </p:nvSpPr>
        <p:spPr>
          <a:xfrm>
            <a:off x="1314683" y="1471573"/>
            <a:ext cx="8990605" cy="5003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You can raise your hand or put your questions in the chat</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Forums are always recorded</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mn-lt"/>
              <a:cs typeface="+mn-lt"/>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mn-lt"/>
                <a:cs typeface="+mn-lt"/>
              </a:rPr>
              <a:t>You can find recordings and slides for each forum on the </a:t>
            </a:r>
            <a:r>
              <a:rPr kumimoji="0" lang="en-US" sz="1600" b="0" i="0" u="none" strike="noStrike" kern="1200" cap="none" spc="0" normalizeH="0" baseline="0" noProof="0" dirty="0">
                <a:ln>
                  <a:noFill/>
                </a:ln>
                <a:solidFill>
                  <a:srgbClr val="00859B"/>
                </a:solidFill>
                <a:effectLst/>
                <a:uLnTx/>
                <a:uFillTx/>
                <a:latin typeface="Gill Sans"/>
                <a:ea typeface="+mn-lt"/>
                <a:cs typeface="+mn-lt"/>
                <a:hlinkClick r:id="rId7">
                  <a:extLst>
                    <a:ext uri="{A12FA001-AC4F-418D-AE19-62706E023703}">
                      <ahyp:hlinkClr xmlns:ahyp="http://schemas.microsoft.com/office/drawing/2018/hyperlinkcolor" val="tx"/>
                    </a:ext>
                  </a:extLst>
                </a:hlinkClick>
              </a:rPr>
              <a:t>UHR Calendar and Communications website</a:t>
            </a:r>
            <a:r>
              <a:rPr lang="en-US" sz="1600" dirty="0">
                <a:solidFill>
                  <a:prstClr val="black"/>
                </a:solidFill>
                <a:latin typeface="Gill Sans"/>
                <a:ea typeface="+mn-lt"/>
                <a:cs typeface="+mn-lt"/>
              </a:rPr>
              <a:t>. L</a:t>
            </a:r>
            <a:r>
              <a:rPr kumimoji="0" lang="en-US" sz="1600" b="0" i="0" u="none" strike="noStrike" kern="1200" cap="none" spc="0" normalizeH="0" baseline="0" noProof="0" dirty="0">
                <a:ln>
                  <a:noFill/>
                </a:ln>
                <a:solidFill>
                  <a:prstClr val="black"/>
                </a:solidFill>
                <a:effectLst/>
                <a:uLnTx/>
                <a:uFillTx/>
                <a:latin typeface="Gill Sans"/>
                <a:ea typeface="+mn-lt"/>
                <a:cs typeface="+mn-lt"/>
              </a:rPr>
              <a:t>inks and topics for future sessions are also listed there.</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This forum’s recording and slides will be emailed along with the registration link and list of topics for the next forum</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24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3" name="Picture 2">
            <a:extLst>
              <a:ext uri="{FF2B5EF4-FFF2-40B4-BE49-F238E27FC236}">
                <a16:creationId xmlns:a16="http://schemas.microsoft.com/office/drawing/2014/main" id="{7E371D3B-3616-1A22-5A76-56F2A2421013}"/>
              </a:ext>
            </a:extLst>
          </p:cNvPr>
          <p:cNvPicPr>
            <a:picLocks noChangeAspect="1"/>
          </p:cNvPicPr>
          <p:nvPr/>
        </p:nvPicPr>
        <p:blipFill>
          <a:blip r:embed="rId8"/>
          <a:stretch>
            <a:fillRect/>
          </a:stretch>
        </p:blipFill>
        <p:spPr>
          <a:xfrm rot="5400000">
            <a:off x="6277850" y="3207346"/>
            <a:ext cx="613767" cy="613767"/>
          </a:xfrm>
          <a:prstGeom prst="rect">
            <a:avLst/>
          </a:prstGeom>
        </p:spPr>
      </p:pic>
      <p:pic>
        <p:nvPicPr>
          <p:cNvPr id="5" name="Graphic 4" descr="Email outline">
            <a:extLst>
              <a:ext uri="{FF2B5EF4-FFF2-40B4-BE49-F238E27FC236}">
                <a16:creationId xmlns:a16="http://schemas.microsoft.com/office/drawing/2014/main" id="{011B1DF6-FDC0-BB83-7AEE-CBA047E769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00733" y="4081630"/>
            <a:ext cx="607942" cy="607942"/>
          </a:xfrm>
          <a:prstGeom prst="rect">
            <a:avLst/>
          </a:prstGeom>
        </p:spPr>
      </p:pic>
    </p:spTree>
    <p:extLst>
      <p:ext uri="{BB962C8B-B14F-4D97-AF65-F5344CB8AC3E}">
        <p14:creationId xmlns:p14="http://schemas.microsoft.com/office/powerpoint/2010/main" val="344154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6B495C-6C39-5F1D-D81B-BEB3FC160C24}"/>
              </a:ext>
            </a:extLst>
          </p:cNvPr>
          <p:cNvSpPr>
            <a:spLocks noGrp="1"/>
          </p:cNvSpPr>
          <p:nvPr>
            <p:ph type="title"/>
          </p:nvPr>
        </p:nvSpPr>
        <p:spPr>
          <a:xfrm>
            <a:off x="327275" y="406404"/>
            <a:ext cx="11276704" cy="685800"/>
          </a:xfrm>
        </p:spPr>
        <p:txBody>
          <a:bodyPr/>
          <a:lstStyle/>
          <a:p>
            <a:pPr lvl="0">
              <a:lnSpc>
                <a:spcPct val="80000"/>
              </a:lnSpc>
              <a:spcBef>
                <a:spcPts val="0"/>
              </a:spcBef>
              <a:defRPr/>
            </a:pPr>
            <a:r>
              <a:rPr lang="en-US">
                <a:solidFill>
                  <a:srgbClr val="D73F09"/>
                </a:solidFill>
                <a:latin typeface="Stratum2 Bold" panose="020B0506030000020004" pitchFamily="34" charset="77"/>
              </a:rPr>
              <a:t>May: Key Dates at A Glance and Resources</a:t>
            </a:r>
            <a:endParaRPr lang="en-US"/>
          </a:p>
        </p:txBody>
      </p:sp>
      <p:pic>
        <p:nvPicPr>
          <p:cNvPr id="3" name="Graphic 2">
            <a:extLst>
              <a:ext uri="{FF2B5EF4-FFF2-40B4-BE49-F238E27FC236}">
                <a16:creationId xmlns:a16="http://schemas.microsoft.com/office/drawing/2014/main" id="{6B80C4B5-B5DF-CD22-0ACB-2BA6430A951A}"/>
              </a:ext>
            </a:extLst>
          </p:cNvPr>
          <p:cNvPicPr>
            <a:picLocks noChangeAspect="1"/>
          </p:cNvPicPr>
          <p:nvPr/>
        </p:nvPicPr>
        <p:blipFill>
          <a:blip>
            <a:extLst>
              <a:ext uri="{96DAC541-7B7A-43D3-8B79-37D633B846F1}">
                <asvg:svgBlip xmlns:asvg="http://schemas.microsoft.com/office/drawing/2016/SVG/main" r:embed="rId3"/>
              </a:ext>
            </a:extLst>
          </a:blip>
          <a:srcRect l="4982" r="-3512" b="49846"/>
          <a:stretch/>
        </p:blipFill>
        <p:spPr>
          <a:xfrm rot="10800000">
            <a:off x="10297756" y="0"/>
            <a:ext cx="1894244" cy="964222"/>
          </a:xfrm>
          <a:prstGeom prst="rect">
            <a:avLst/>
          </a:prstGeom>
        </p:spPr>
      </p:pic>
      <p:sp>
        <p:nvSpPr>
          <p:cNvPr id="4" name="AutoShape 4" descr="Bar chart comparing average response values for awareness, ownership, support, and understanding across four semesters.">
            <a:extLst>
              <a:ext uri="{FF2B5EF4-FFF2-40B4-BE49-F238E27FC236}">
                <a16:creationId xmlns:a16="http://schemas.microsoft.com/office/drawing/2014/main" id="{2821FB4C-B7E2-5401-160F-D135FE1E01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66D4C3DA-4618-42BD-B780-6A6D68E14CFB}"/>
              </a:ext>
            </a:extLst>
          </p:cNvPr>
          <p:cNvPicPr>
            <a:picLocks noChangeAspect="1"/>
          </p:cNvPicPr>
          <p:nvPr/>
        </p:nvPicPr>
        <p:blipFill>
          <a:blip>
            <a:extLst>
              <a:ext uri="{96DAC541-7B7A-43D3-8B79-37D633B846F1}">
                <asvg:svgBlip xmlns:asvg="http://schemas.microsoft.com/office/drawing/2016/SVG/main" r:embed="rId4"/>
              </a:ext>
            </a:extLst>
          </a:blip>
          <a:srcRect r="-112" b="42000"/>
          <a:stretch/>
        </p:blipFill>
        <p:spPr>
          <a:xfrm rot="10800000">
            <a:off x="10813741" y="7009529"/>
            <a:ext cx="1282451" cy="622352"/>
          </a:xfrm>
          <a:prstGeom prst="rect">
            <a:avLst/>
          </a:prstGeom>
        </p:spPr>
      </p:pic>
      <p:pic>
        <p:nvPicPr>
          <p:cNvPr id="11" name="Graphic 10">
            <a:extLst>
              <a:ext uri="{FF2B5EF4-FFF2-40B4-BE49-F238E27FC236}">
                <a16:creationId xmlns:a16="http://schemas.microsoft.com/office/drawing/2014/main" id="{32BACA01-B27E-AD8D-A43C-A27B78F3CE9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34575" y="4805390"/>
            <a:ext cx="2070941" cy="2076157"/>
          </a:xfrm>
          <a:prstGeom prst="rect">
            <a:avLst/>
          </a:prstGeom>
        </p:spPr>
      </p:pic>
      <p:sp>
        <p:nvSpPr>
          <p:cNvPr id="19" name="TextBox 18">
            <a:extLst>
              <a:ext uri="{FF2B5EF4-FFF2-40B4-BE49-F238E27FC236}">
                <a16:creationId xmlns:a16="http://schemas.microsoft.com/office/drawing/2014/main" id="{19460004-0563-496F-814E-5E27397E0DC6}"/>
              </a:ext>
            </a:extLst>
          </p:cNvPr>
          <p:cNvSpPr txBox="1"/>
          <p:nvPr/>
        </p:nvSpPr>
        <p:spPr>
          <a:xfrm>
            <a:off x="397089" y="1658376"/>
            <a:ext cx="5111689" cy="477053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May – June: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Learning materials get uploaded to the </a:t>
            </a:r>
            <a:r>
              <a:rPr kumimoji="0" lang="en-US" sz="1600" b="0" i="0" u="none" strike="noStrike" kern="1200" cap="none" spc="0" normalizeH="0" baseline="0" noProof="0">
                <a:ln>
                  <a:noFill/>
                </a:ln>
                <a:solidFill>
                  <a:srgbClr val="D73F09"/>
                </a:solidFill>
                <a:effectLst/>
                <a:uLnTx/>
                <a:uFillTx/>
                <a:latin typeface="Kievit Offc Medium" panose="020B0504030101020102"/>
                <a:ea typeface="+mn-ea"/>
                <a:cs typeface="+mn-cs"/>
                <a:hlinkClick r:id="rId6">
                  <a:extLst>
                    <a:ext uri="{A12FA001-AC4F-418D-AE19-62706E023703}">
                      <ahyp:hlinkClr xmlns:ahyp="http://schemas.microsoft.com/office/drawing/2018/hyperlinkcolor" val="tx"/>
                    </a:ext>
                  </a:extLst>
                </a:hlinkClick>
              </a:rPr>
              <a:t>AMP SharePoint Change Hub</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and advanced trainings are held for select employees.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May – June: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Ongoing AMP Readiness Series. Find all of the upcoming events on the </a:t>
            </a:r>
            <a:r>
              <a:rPr kumimoji="0" lang="en-US" sz="1600" b="0" i="0" u="none" strike="noStrike" kern="1200" cap="none" spc="0" normalizeH="0" baseline="0" noProof="0">
                <a:ln>
                  <a:noFill/>
                </a:ln>
                <a:solidFill>
                  <a:srgbClr val="D73F09"/>
                </a:solidFill>
                <a:effectLst/>
                <a:uLnTx/>
                <a:uFillTx/>
                <a:latin typeface="Kievit Offc Medium" panose="020B0504030101020102"/>
                <a:ea typeface="+mn-ea"/>
                <a:cs typeface="+mn-cs"/>
                <a:hlinkClick r:id="rId7">
                  <a:extLst>
                    <a:ext uri="{A12FA001-AC4F-418D-AE19-62706E023703}">
                      <ahyp:hlinkClr xmlns:ahyp="http://schemas.microsoft.com/office/drawing/2018/hyperlinkcolor" val="tx"/>
                    </a:ext>
                  </a:extLst>
                </a:hlinkClick>
              </a:rPr>
              <a:t>AMP SharePoint’s Events</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May 1: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If you missed the AMP Get Ready for Go-Live Fair, session recordings will be posted to and available on the </a:t>
            </a:r>
            <a:r>
              <a:rPr kumimoji="0" lang="en-US" sz="1600" b="0" i="0" u="none" strike="noStrike" kern="1200" cap="none" spc="0" normalizeH="0" baseline="0" noProof="0">
                <a:ln>
                  <a:noFill/>
                </a:ln>
                <a:solidFill>
                  <a:srgbClr val="D73F09"/>
                </a:solidFill>
                <a:effectLst/>
                <a:uLnTx/>
                <a:uFillTx/>
                <a:latin typeface="Kievit Offc Medium" panose="020B0504030101020102"/>
                <a:ea typeface="+mn-ea"/>
                <a:cs typeface="+mn-cs"/>
                <a:hlinkClick r:id="rId8">
                  <a:extLst>
                    <a:ext uri="{A12FA001-AC4F-418D-AE19-62706E023703}">
                      <ahyp:hlinkClr xmlns:ahyp="http://schemas.microsoft.com/office/drawing/2018/hyperlinkcolor" val="tx"/>
                    </a:ext>
                  </a:extLst>
                </a:hlinkClick>
              </a:rPr>
              <a:t>AMP Video Library</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Open Until May 8: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Participate in our last </a:t>
            </a:r>
            <a:r>
              <a:rPr kumimoji="0" lang="en-US" sz="1600" b="0" i="0" u="none" strike="noStrike" kern="1200" cap="none" spc="0" normalizeH="0" baseline="0" noProof="0">
                <a:ln>
                  <a:noFill/>
                </a:ln>
                <a:solidFill>
                  <a:srgbClr val="D73F09"/>
                </a:solidFill>
                <a:effectLst/>
                <a:uLnTx/>
                <a:uFillTx/>
                <a:latin typeface="Kievit Offc Medium" panose="020B0504030101020102"/>
                <a:ea typeface="+mn-ea"/>
                <a:cs typeface="+mn-cs"/>
                <a:hlinkClick r:id="rId9">
                  <a:extLst>
                    <a:ext uri="{A12FA001-AC4F-418D-AE19-62706E023703}">
                      <ahyp:hlinkClr xmlns:ahyp="http://schemas.microsoft.com/office/drawing/2018/hyperlinkcolor" val="tx"/>
                    </a:ext>
                  </a:extLst>
                </a:hlinkClick>
              </a:rPr>
              <a:t>Change Readiness Assessment</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before Go-Live. Help us break our response record of 1,100 OSU community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May 27: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Join us at the </a:t>
            </a:r>
            <a:r>
              <a:rPr kumimoji="0" lang="en-US" sz="1600" b="0" i="0" u="none" strike="noStrike" kern="1200" cap="none" spc="0" normalizeH="0" baseline="0" noProof="0">
                <a:ln>
                  <a:noFill/>
                </a:ln>
                <a:solidFill>
                  <a:srgbClr val="D73F09"/>
                </a:solidFill>
                <a:effectLst/>
                <a:uLnTx/>
                <a:uFillTx/>
                <a:latin typeface="Kievit Offc Medium" panose="020B0504030101020102"/>
                <a:ea typeface="+mn-ea"/>
                <a:cs typeface="+mn-cs"/>
                <a:hlinkClick r:id="rId10">
                  <a:extLst>
                    <a:ext uri="{A12FA001-AC4F-418D-AE19-62706E023703}">
                      <ahyp:hlinkClr xmlns:ahyp="http://schemas.microsoft.com/office/drawing/2018/hyperlinkcolor" val="tx"/>
                    </a:ext>
                  </a:extLst>
                </a:hlinkClick>
              </a:rPr>
              <a:t>Manager and HR Liaison Showcase</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to learn about role-specific responsibilities and changes, key cutover dates, and day-one readiness steps to prepare for Go-Live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July 6: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Workday goes live and all employees get access to the system!</a:t>
            </a:r>
          </a:p>
        </p:txBody>
      </p:sp>
      <p:sp>
        <p:nvSpPr>
          <p:cNvPr id="22" name="TextBox 21">
            <a:extLst>
              <a:ext uri="{FF2B5EF4-FFF2-40B4-BE49-F238E27FC236}">
                <a16:creationId xmlns:a16="http://schemas.microsoft.com/office/drawing/2014/main" id="{6D4074B6-51A3-A4D5-34F2-540147563B70}"/>
              </a:ext>
            </a:extLst>
          </p:cNvPr>
          <p:cNvSpPr txBox="1"/>
          <p:nvPr/>
        </p:nvSpPr>
        <p:spPr>
          <a:xfrm>
            <a:off x="6318214" y="1700328"/>
            <a:ext cx="5111689" cy="498598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6">
                  <a:extLst>
                    <a:ext uri="{A12FA001-AC4F-418D-AE19-62706E023703}">
                      <ahyp:hlinkClr xmlns:ahyp="http://schemas.microsoft.com/office/drawing/2018/hyperlinkcolor" val="tx"/>
                    </a:ext>
                  </a:extLst>
                </a:hlinkClick>
              </a:rPr>
              <a:t>Change Hub</a:t>
            </a: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 (on AMP SharePoint):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One-stop shop for training &amp; change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11">
                  <a:extLst>
                    <a:ext uri="{A12FA001-AC4F-418D-AE19-62706E023703}">
                      <ahyp:hlinkClr xmlns:ahyp="http://schemas.microsoft.com/office/drawing/2018/hyperlinkcolor" val="tx"/>
                    </a:ext>
                  </a:extLst>
                </a:hlinkClick>
              </a:rPr>
              <a:t>Personas and Learning Journeys</a:t>
            </a:r>
            <a:r>
              <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rPr>
              <a:t> </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Find what’s changing for your role; start with “All Employees” and discover your role-based training path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12">
                  <a:extLst>
                    <a:ext uri="{A12FA001-AC4F-418D-AE19-62706E023703}">
                      <ahyp:hlinkClr xmlns:ahyp="http://schemas.microsoft.com/office/drawing/2018/hyperlinkcolor" val="tx"/>
                    </a:ext>
                  </a:extLst>
                </a:hlinkClick>
              </a:rPr>
              <a:t>ChAMP</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 Find the answers you need about AMP and look up important glossary terms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13">
                  <a:extLst>
                    <a:ext uri="{A12FA001-AC4F-418D-AE19-62706E023703}">
                      <ahyp:hlinkClr xmlns:ahyp="http://schemas.microsoft.com/office/drawing/2018/hyperlinkcolor" val="tx"/>
                    </a:ext>
                  </a:extLst>
                </a:hlinkClick>
              </a:rPr>
              <a:t>FAQs</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 Review common questions and answers by topic for quick guidance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14">
                  <a:extLst>
                    <a:ext uri="{A12FA001-AC4F-418D-AE19-62706E023703}">
                      <ahyp:hlinkClr xmlns:ahyp="http://schemas.microsoft.com/office/drawing/2018/hyperlinkcolor" val="tx"/>
                    </a:ext>
                  </a:extLst>
                </a:hlinkClick>
              </a:rPr>
              <a:t>Training</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 Review on-demand resources to build the skills needed for your role in Workday and consult the high-level training timeline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Kievit Offc Medium" panose="020B0504030101020102"/>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D73F09"/>
                </a:solidFill>
                <a:effectLst/>
                <a:uLnTx/>
                <a:uFillTx/>
                <a:latin typeface="Kievit Offc Medium" panose="020B0504030101020102"/>
                <a:ea typeface="+mn-ea"/>
                <a:cs typeface="+mn-cs"/>
                <a:hlinkClick r:id="rId8">
                  <a:extLst>
                    <a:ext uri="{A12FA001-AC4F-418D-AE19-62706E023703}">
                      <ahyp:hlinkClr xmlns:ahyp="http://schemas.microsoft.com/office/drawing/2018/hyperlinkcolor" val="tx"/>
                    </a:ext>
                  </a:extLst>
                </a:hlinkClick>
              </a:rPr>
              <a:t>Video Library</a:t>
            </a:r>
            <a:r>
              <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rPr>
              <a:t> – Explore recordings of AMP engagements and trainings (e.g., AMP Go-Live Fair, Workday demos, Navigator, procurement)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Kievit Offc Medium" panose="020B0504030101020102"/>
              <a:ea typeface="+mn-ea"/>
              <a:cs typeface="+mn-cs"/>
            </a:endParaRPr>
          </a:p>
        </p:txBody>
      </p:sp>
      <p:sp>
        <p:nvSpPr>
          <p:cNvPr id="23" name="TextBox 22">
            <a:extLst>
              <a:ext uri="{FF2B5EF4-FFF2-40B4-BE49-F238E27FC236}">
                <a16:creationId xmlns:a16="http://schemas.microsoft.com/office/drawing/2014/main" id="{A9BC5E24-9AC0-8213-C061-809122D2500A}"/>
              </a:ext>
            </a:extLst>
          </p:cNvPr>
          <p:cNvSpPr txBox="1"/>
          <p:nvPr/>
        </p:nvSpPr>
        <p:spPr>
          <a:xfrm>
            <a:off x="6318214" y="1134156"/>
            <a:ext cx="5111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Resources –Bookmark These!</a:t>
            </a:r>
          </a:p>
        </p:txBody>
      </p:sp>
      <p:sp>
        <p:nvSpPr>
          <p:cNvPr id="24" name="TextBox 23">
            <a:extLst>
              <a:ext uri="{FF2B5EF4-FFF2-40B4-BE49-F238E27FC236}">
                <a16:creationId xmlns:a16="http://schemas.microsoft.com/office/drawing/2014/main" id="{A022BAE3-D707-C245-8E56-99AD3D992C03}"/>
              </a:ext>
            </a:extLst>
          </p:cNvPr>
          <p:cNvSpPr txBox="1"/>
          <p:nvPr/>
        </p:nvSpPr>
        <p:spPr>
          <a:xfrm>
            <a:off x="397089" y="1092204"/>
            <a:ext cx="5851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AMP Key Dates at a Glance </a:t>
            </a:r>
          </a:p>
        </p:txBody>
      </p:sp>
    </p:spTree>
    <p:extLst>
      <p:ext uri="{BB962C8B-B14F-4D97-AF65-F5344CB8AC3E}">
        <p14:creationId xmlns:p14="http://schemas.microsoft.com/office/powerpoint/2010/main" val="184430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E8D7D-F453-DCA4-2861-4BB54DF7323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7F9821DF-F0B6-7F29-42D6-F273662D2E9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t="22737" r="-3511" b="49846"/>
          <a:stretch/>
        </p:blipFill>
        <p:spPr>
          <a:xfrm>
            <a:off x="8397534" y="0"/>
            <a:ext cx="3931626" cy="1041375"/>
          </a:xfrm>
          <a:prstGeom prst="rect">
            <a:avLst/>
          </a:prstGeom>
        </p:spPr>
      </p:pic>
      <p:sp>
        <p:nvSpPr>
          <p:cNvPr id="7" name="Freeform 21">
            <a:extLst>
              <a:ext uri="{FF2B5EF4-FFF2-40B4-BE49-F238E27FC236}">
                <a16:creationId xmlns:a16="http://schemas.microsoft.com/office/drawing/2014/main" id="{AFE44E1A-AC6E-1832-E974-6D4AFEFE84CB}"/>
              </a:ext>
              <a:ext uri="{C183D7F6-B498-43B3-948B-1728B52AA6E4}">
                <adec:decorative xmlns:adec="http://schemas.microsoft.com/office/drawing/2017/decorative" val="1"/>
              </a:ext>
            </a:extLst>
          </p:cNvPr>
          <p:cNvSpPr/>
          <p:nvPr/>
        </p:nvSpPr>
        <p:spPr>
          <a:xfrm>
            <a:off x="9769394" y="0"/>
            <a:ext cx="2326798" cy="1549919"/>
          </a:xfrm>
          <a:custGeom>
            <a:avLst/>
            <a:gdLst>
              <a:gd name="connsiteX0" fmla="*/ 102955 w 3567492"/>
              <a:gd name="connsiteY0" fmla="*/ 0 h 2376366"/>
              <a:gd name="connsiteX1" fmla="*/ 3464537 w 3567492"/>
              <a:gd name="connsiteY1" fmla="*/ 0 h 2376366"/>
              <a:gd name="connsiteX2" fmla="*/ 3487298 w 3567492"/>
              <a:gd name="connsiteY2" fmla="*/ 62188 h 2376366"/>
              <a:gd name="connsiteX3" fmla="*/ 3567492 w 3567492"/>
              <a:gd name="connsiteY3" fmla="*/ 592620 h 2376366"/>
              <a:gd name="connsiteX4" fmla="*/ 1783746 w 3567492"/>
              <a:gd name="connsiteY4" fmla="*/ 2376366 h 2376366"/>
              <a:gd name="connsiteX5" fmla="*/ 0 w 3567492"/>
              <a:gd name="connsiteY5" fmla="*/ 592620 h 2376366"/>
              <a:gd name="connsiteX6" fmla="*/ 80194 w 3567492"/>
              <a:gd name="connsiteY6" fmla="*/ 62188 h 2376366"/>
              <a:gd name="connsiteX7" fmla="*/ 102955 w 3567492"/>
              <a:gd name="connsiteY7" fmla="*/ 0 h 237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492" h="2376366">
                <a:moveTo>
                  <a:pt x="102955" y="0"/>
                </a:moveTo>
                <a:lnTo>
                  <a:pt x="3464537" y="0"/>
                </a:lnTo>
                <a:lnTo>
                  <a:pt x="3487298" y="62188"/>
                </a:lnTo>
                <a:cubicBezTo>
                  <a:pt x="3539416" y="229752"/>
                  <a:pt x="3567492" y="407907"/>
                  <a:pt x="3567492" y="592620"/>
                </a:cubicBezTo>
                <a:cubicBezTo>
                  <a:pt x="3567492" y="1577756"/>
                  <a:pt x="2768882" y="2376366"/>
                  <a:pt x="1783746" y="2376366"/>
                </a:cubicBezTo>
                <a:cubicBezTo>
                  <a:pt x="798610" y="2376366"/>
                  <a:pt x="0" y="1577756"/>
                  <a:pt x="0" y="592620"/>
                </a:cubicBezTo>
                <a:cubicBezTo>
                  <a:pt x="0" y="407907"/>
                  <a:pt x="28076" y="229752"/>
                  <a:pt x="80194" y="62188"/>
                </a:cubicBezTo>
                <a:lnTo>
                  <a:pt x="102955" y="0"/>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1D7E295-52BB-0CFB-0DF6-DB903B98723F}"/>
              </a:ext>
            </a:extLst>
          </p:cNvPr>
          <p:cNvSpPr>
            <a:spLocks noGrp="1"/>
          </p:cNvSpPr>
          <p:nvPr>
            <p:ph type="title"/>
          </p:nvPr>
        </p:nvSpPr>
        <p:spPr>
          <a:xfrm>
            <a:off x="327275" y="406404"/>
            <a:ext cx="11276704" cy="685800"/>
          </a:xfrm>
        </p:spPr>
        <p:txBody>
          <a:bodyPr/>
          <a:lstStyle/>
          <a:p>
            <a:pPr lvl="0">
              <a:lnSpc>
                <a:spcPct val="80000"/>
              </a:lnSpc>
              <a:spcBef>
                <a:spcPts val="0"/>
              </a:spcBef>
              <a:defRPr/>
            </a:pPr>
            <a:r>
              <a:rPr lang="en-US">
                <a:solidFill>
                  <a:srgbClr val="D73F09"/>
                </a:solidFill>
                <a:latin typeface="Stratum2 Bold" panose="020B0506030000020004" pitchFamily="34" charset="77"/>
              </a:rPr>
              <a:t>May Upcoming AMP Events</a:t>
            </a:r>
            <a:endParaRPr lang="en-US"/>
          </a:p>
        </p:txBody>
      </p:sp>
      <p:pic>
        <p:nvPicPr>
          <p:cNvPr id="2" name="Graphic 1">
            <a:extLst>
              <a:ext uri="{FF2B5EF4-FFF2-40B4-BE49-F238E27FC236}">
                <a16:creationId xmlns:a16="http://schemas.microsoft.com/office/drawing/2014/main" id="{9CE81129-7D33-6C86-F8EE-EB533D628E38}"/>
              </a:ext>
            </a:extLst>
          </p:cNvPr>
          <p:cNvPicPr>
            <a:picLocks noChangeAspect="1"/>
          </p:cNvPicPr>
          <p:nvPr/>
        </p:nvPicPr>
        <p:blipFill>
          <a:blip>
            <a:extLst>
              <a:ext uri="{96DAC541-7B7A-43D3-8B79-37D633B846F1}">
                <asvg:svgBlip xmlns:asvg="http://schemas.microsoft.com/office/drawing/2016/SVG/main" r:embed="rId4"/>
              </a:ext>
            </a:extLst>
          </a:blip>
          <a:srcRect r="-112" b="42000"/>
          <a:stretch/>
        </p:blipFill>
        <p:spPr>
          <a:xfrm rot="10800000">
            <a:off x="10813741" y="7009529"/>
            <a:ext cx="1282451" cy="622352"/>
          </a:xfrm>
          <a:prstGeom prst="rect">
            <a:avLst/>
          </a:prstGeom>
        </p:spPr>
      </p:pic>
      <p:sp>
        <p:nvSpPr>
          <p:cNvPr id="4" name="Rectangle: Rounded Corners 3">
            <a:extLst>
              <a:ext uri="{FF2B5EF4-FFF2-40B4-BE49-F238E27FC236}">
                <a16:creationId xmlns:a16="http://schemas.microsoft.com/office/drawing/2014/main" id="{8584571A-0B67-2168-65AC-33CB0A2AC771}"/>
              </a:ext>
            </a:extLst>
          </p:cNvPr>
          <p:cNvSpPr/>
          <p:nvPr/>
        </p:nvSpPr>
        <p:spPr>
          <a:xfrm>
            <a:off x="6757160" y="300057"/>
            <a:ext cx="5339032" cy="94980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Find the most up to date events on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AMP Events SharePoint page</a:t>
            </a:r>
            <a:endParaRPr kumimoji="0" lang="en-US" sz="2400" b="0" i="0" u="none" strike="noStrike" kern="1200" cap="none" spc="0" normalizeH="0" baseline="0" noProof="0">
              <a:ln>
                <a:noFill/>
              </a:ln>
              <a:solidFill>
                <a:srgbClr val="D73F09"/>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68F99839-7430-F700-D265-CA21A38A65B3}"/>
              </a:ext>
            </a:extLst>
          </p:cNvPr>
          <p:cNvGraphicFramePr>
            <a:graphicFrameLocks noGrp="1"/>
          </p:cNvGraphicFramePr>
          <p:nvPr/>
        </p:nvGraphicFramePr>
        <p:xfrm>
          <a:off x="5360005" y="2000337"/>
          <a:ext cx="6504720" cy="3089967"/>
        </p:xfrm>
        <a:graphic>
          <a:graphicData uri="http://schemas.openxmlformats.org/drawingml/2006/table">
            <a:tbl>
              <a:tblPr firstRow="1" bandRow="1">
                <a:tableStyleId>{2D5ABB26-0587-4C30-8999-92F81FD0307C}</a:tableStyleId>
              </a:tblPr>
              <a:tblGrid>
                <a:gridCol w="1327679">
                  <a:extLst>
                    <a:ext uri="{9D8B030D-6E8A-4147-A177-3AD203B41FA5}">
                      <a16:colId xmlns:a16="http://schemas.microsoft.com/office/drawing/2014/main" val="1770219113"/>
                    </a:ext>
                  </a:extLst>
                </a:gridCol>
                <a:gridCol w="5177041">
                  <a:extLst>
                    <a:ext uri="{9D8B030D-6E8A-4147-A177-3AD203B41FA5}">
                      <a16:colId xmlns:a16="http://schemas.microsoft.com/office/drawing/2014/main" val="1907888690"/>
                    </a:ext>
                  </a:extLst>
                </a:gridCol>
              </a:tblGrid>
              <a:tr h="396937">
                <a:tc>
                  <a:txBody>
                    <a:bodyPr/>
                    <a:lstStyle/>
                    <a:p>
                      <a:pPr algn="l"/>
                      <a:r>
                        <a:rPr lang="en-US" sz="1600" b="1">
                          <a:ln>
                            <a:noFill/>
                          </a:ln>
                          <a:solidFill>
                            <a:schemeClr val="accent1"/>
                          </a:solidFill>
                        </a:rPr>
                        <a:t>Date</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a:ln>
                            <a:noFill/>
                          </a:ln>
                          <a:solidFill>
                            <a:schemeClr val="accent1"/>
                          </a:solidFill>
                        </a:rPr>
                        <a:t>Title</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82446"/>
                  </a:ext>
                </a:extLst>
              </a:tr>
              <a:tr h="664432">
                <a:tc>
                  <a:txBody>
                    <a:bodyPr/>
                    <a:lstStyle/>
                    <a:p>
                      <a:pPr algn="l"/>
                      <a:r>
                        <a:rPr lang="en-US" sz="1600" b="0">
                          <a:ln>
                            <a:noFill/>
                          </a:ln>
                          <a:solidFill>
                            <a:schemeClr val="tx1"/>
                          </a:solidFill>
                        </a:rPr>
                        <a:t>May 12</a:t>
                      </a:r>
                      <a:r>
                        <a:rPr lang="en-US" sz="1600" b="0" baseline="30000">
                          <a:ln>
                            <a:noFill/>
                          </a:ln>
                          <a:solidFill>
                            <a:schemeClr val="tx1"/>
                          </a:solidFill>
                        </a:rPr>
                        <a:t>th</a:t>
                      </a:r>
                      <a:r>
                        <a:rPr lang="en-US" sz="1600" b="0">
                          <a:ln>
                            <a:noFill/>
                          </a:ln>
                          <a:solidFill>
                            <a:schemeClr val="tx1"/>
                          </a:solidFill>
                        </a:rPr>
                        <a:t>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a:ln>
                            <a:noFill/>
                          </a:ln>
                          <a:solidFill>
                            <a:srgbClr val="D73F09"/>
                          </a:solidFill>
                          <a:hlinkClick r:id="rId6">
                            <a:extLst>
                              <a:ext uri="{A12FA001-AC4F-418D-AE19-62706E023703}">
                                <ahyp:hlinkClr xmlns:ahyp="http://schemas.microsoft.com/office/drawing/2018/hyperlinkcolor" val="tx"/>
                              </a:ext>
                            </a:extLst>
                          </a:hlinkClick>
                        </a:rPr>
                        <a:t>AMP Readiness Series: 9 and 10 Month Employees</a:t>
                      </a:r>
                      <a:endParaRPr lang="en-US" sz="1600" b="0">
                        <a:ln>
                          <a:noFill/>
                        </a:ln>
                        <a:solidFill>
                          <a:srgbClr val="D73F09"/>
                        </a:solidFill>
                        <a:highlight>
                          <a:srgbClr val="FFFF00"/>
                        </a:highlight>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714244"/>
                  </a:ext>
                </a:extLst>
              </a:tr>
              <a:tr h="664432">
                <a:tc>
                  <a:txBody>
                    <a:bodyPr/>
                    <a:lstStyle/>
                    <a:p>
                      <a:pPr algn="l"/>
                      <a:r>
                        <a:rPr lang="en-US" sz="1600" b="0">
                          <a:ln>
                            <a:noFill/>
                          </a:ln>
                          <a:solidFill>
                            <a:schemeClr val="tx1"/>
                          </a:solidFill>
                        </a:rPr>
                        <a:t>May 18</a:t>
                      </a:r>
                      <a:r>
                        <a:rPr lang="en-US" sz="1600" b="0" baseline="30000">
                          <a:ln>
                            <a:noFill/>
                          </a:ln>
                          <a:solidFill>
                            <a:schemeClr val="tx1"/>
                          </a:solidFill>
                        </a:rPr>
                        <a:t>th</a:t>
                      </a:r>
                      <a:r>
                        <a:rPr lang="en-US" sz="1600" b="0">
                          <a:ln>
                            <a:noFill/>
                          </a:ln>
                          <a:solidFill>
                            <a:schemeClr val="tx1"/>
                          </a:solidFill>
                        </a:rPr>
                        <a:t>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a:ln>
                            <a:noFill/>
                          </a:ln>
                          <a:solidFill>
                            <a:srgbClr val="D73F09"/>
                          </a:solidFill>
                          <a:hlinkClick r:id="rId7">
                            <a:extLst>
                              <a:ext uri="{A12FA001-AC4F-418D-AE19-62706E023703}">
                                <ahyp:hlinkClr xmlns:ahyp="http://schemas.microsoft.com/office/drawing/2018/hyperlinkcolor" val="tx"/>
                              </a:ext>
                            </a:extLst>
                          </a:hlinkClick>
                        </a:rPr>
                        <a:t>AMP Readiness Series: Workday Reporting for Pre‑Award Research Administration</a:t>
                      </a:r>
                      <a:endParaRPr lang="en-US" sz="1600" b="0">
                        <a:ln>
                          <a:noFill/>
                        </a:ln>
                        <a:solidFill>
                          <a:srgbClr val="D73F09"/>
                        </a:solidFill>
                        <a:highlight>
                          <a:srgbClr val="FFFF00"/>
                        </a:highlight>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8625303"/>
                  </a:ext>
                </a:extLst>
              </a:tr>
              <a:tr h="664432">
                <a:tc>
                  <a:txBody>
                    <a:bodyPr/>
                    <a:lstStyle/>
                    <a:p>
                      <a:pPr algn="l"/>
                      <a:r>
                        <a:rPr lang="en-US" sz="1600" b="0">
                          <a:ln>
                            <a:noFill/>
                          </a:ln>
                          <a:solidFill>
                            <a:schemeClr val="tx1"/>
                          </a:solidFill>
                        </a:rPr>
                        <a:t>May 21</a:t>
                      </a:r>
                      <a:r>
                        <a:rPr lang="en-US" sz="1600" b="0" baseline="30000">
                          <a:ln>
                            <a:noFill/>
                          </a:ln>
                          <a:solidFill>
                            <a:schemeClr val="tx1"/>
                          </a:solidFill>
                        </a:rPr>
                        <a:t>st</a:t>
                      </a:r>
                      <a:r>
                        <a:rPr lang="en-US" sz="1600" b="0">
                          <a:ln>
                            <a:noFill/>
                          </a:ln>
                          <a:solidFill>
                            <a:schemeClr val="tx1"/>
                          </a:solidFill>
                        </a:rPr>
                        <a:t>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a:ln>
                            <a:noFill/>
                          </a:ln>
                          <a:solidFill>
                            <a:srgbClr val="D73F09"/>
                          </a:solidFill>
                          <a:hlinkClick r:id="rId8">
                            <a:extLst>
                              <a:ext uri="{A12FA001-AC4F-418D-AE19-62706E023703}">
                                <ahyp:hlinkClr xmlns:ahyp="http://schemas.microsoft.com/office/drawing/2018/hyperlinkcolor" val="tx"/>
                              </a:ext>
                            </a:extLst>
                          </a:hlinkClick>
                        </a:rPr>
                        <a:t>AMP Readiness Series: Principal Investigator Essentials in Workday </a:t>
                      </a:r>
                      <a:endParaRPr lang="en-US" sz="1600" b="0">
                        <a:ln>
                          <a:noFill/>
                        </a:ln>
                        <a:solidFill>
                          <a:srgbClr val="D73F09"/>
                        </a:solidFill>
                        <a:highlight>
                          <a:srgbClr val="FFFF00"/>
                        </a:highlight>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192233"/>
                  </a:ext>
                </a:extLst>
              </a:tr>
              <a:tr h="699734">
                <a:tc>
                  <a:txBody>
                    <a:bodyPr/>
                    <a:lstStyle/>
                    <a:p>
                      <a:pPr algn="l"/>
                      <a:r>
                        <a:rPr lang="en-US" sz="1600" b="0">
                          <a:ln>
                            <a:noFill/>
                          </a:ln>
                          <a:solidFill>
                            <a:schemeClr val="tx1"/>
                          </a:solidFill>
                        </a:rPr>
                        <a:t>May 27</a:t>
                      </a:r>
                      <a:r>
                        <a:rPr lang="en-US" sz="1600" b="0" baseline="30000">
                          <a:ln>
                            <a:noFill/>
                          </a:ln>
                          <a:solidFill>
                            <a:schemeClr val="tx1"/>
                          </a:solidFill>
                        </a:rPr>
                        <a:t>th</a:t>
                      </a:r>
                      <a:r>
                        <a:rPr lang="en-US" sz="1600" b="0">
                          <a:ln>
                            <a:noFill/>
                          </a:ln>
                          <a:solidFill>
                            <a:schemeClr val="tx1"/>
                          </a:solidFill>
                        </a:rPr>
                        <a:t>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a:ln>
                            <a:noFill/>
                          </a:ln>
                          <a:solidFill>
                            <a:srgbClr val="D73F09"/>
                          </a:solidFill>
                          <a:hlinkClick r:id="rId9">
                            <a:extLst>
                              <a:ext uri="{A12FA001-AC4F-418D-AE19-62706E023703}">
                                <ahyp:hlinkClr xmlns:ahyp="http://schemas.microsoft.com/office/drawing/2018/hyperlinkcolor" val="tx"/>
                              </a:ext>
                            </a:extLst>
                          </a:hlinkClick>
                        </a:rPr>
                        <a:t>Manager and HR Liaison Showcase</a:t>
                      </a:r>
                      <a:endParaRPr lang="en-US" sz="1600" b="0">
                        <a:ln>
                          <a:noFill/>
                        </a:ln>
                        <a:solidFill>
                          <a:srgbClr val="D73F09"/>
                        </a:solidFill>
                        <a:highlight>
                          <a:srgbClr val="FFFF00"/>
                        </a:highlight>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469934"/>
                  </a:ext>
                </a:extLst>
              </a:tr>
            </a:tbl>
          </a:graphicData>
        </a:graphic>
      </p:graphicFrame>
      <p:sp>
        <p:nvSpPr>
          <p:cNvPr id="9" name="Freeform 9">
            <a:extLst>
              <a:ext uri="{FF2B5EF4-FFF2-40B4-BE49-F238E27FC236}">
                <a16:creationId xmlns:a16="http://schemas.microsoft.com/office/drawing/2014/main" id="{F7569223-DECF-41E8-1E4F-37D9E06F8123}"/>
              </a:ext>
            </a:extLst>
          </p:cNvPr>
          <p:cNvSpPr/>
          <p:nvPr/>
        </p:nvSpPr>
        <p:spPr>
          <a:xfrm>
            <a:off x="0" y="1333500"/>
            <a:ext cx="3543300" cy="4191000"/>
          </a:xfrm>
          <a:custGeom>
            <a:avLst/>
            <a:gdLst>
              <a:gd name="connsiteX0" fmla="*/ 1447800 w 3543300"/>
              <a:gd name="connsiteY0" fmla="*/ 0 h 4191000"/>
              <a:gd name="connsiteX1" fmla="*/ 3543300 w 3543300"/>
              <a:gd name="connsiteY1" fmla="*/ 2095500 h 4191000"/>
              <a:gd name="connsiteX2" fmla="*/ 1447800 w 3543300"/>
              <a:gd name="connsiteY2" fmla="*/ 4191000 h 4191000"/>
              <a:gd name="connsiteX3" fmla="*/ 114867 w 3543300"/>
              <a:gd name="connsiteY3" fmla="*/ 3712490 h 4191000"/>
              <a:gd name="connsiteX4" fmla="*/ 0 w 3543300"/>
              <a:gd name="connsiteY4" fmla="*/ 3608091 h 4191000"/>
              <a:gd name="connsiteX5" fmla="*/ 0 w 3543300"/>
              <a:gd name="connsiteY5" fmla="*/ 582909 h 4191000"/>
              <a:gd name="connsiteX6" fmla="*/ 114867 w 3543300"/>
              <a:gd name="connsiteY6" fmla="*/ 478510 h 4191000"/>
              <a:gd name="connsiteX7" fmla="*/ 1447800 w 3543300"/>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0" h="4191000">
                <a:moveTo>
                  <a:pt x="1447800" y="0"/>
                </a:moveTo>
                <a:cubicBezTo>
                  <a:pt x="2605113" y="0"/>
                  <a:pt x="3543300" y="938187"/>
                  <a:pt x="3543300" y="2095500"/>
                </a:cubicBezTo>
                <a:cubicBezTo>
                  <a:pt x="3543300" y="3252813"/>
                  <a:pt x="2605113" y="4191000"/>
                  <a:pt x="1447800" y="4191000"/>
                </a:cubicBezTo>
                <a:cubicBezTo>
                  <a:pt x="941476" y="4191000"/>
                  <a:pt x="477093" y="4011425"/>
                  <a:pt x="114867" y="3712490"/>
                </a:cubicBezTo>
                <a:lnTo>
                  <a:pt x="0" y="3608091"/>
                </a:lnTo>
                <a:lnTo>
                  <a:pt x="0" y="582909"/>
                </a:lnTo>
                <a:lnTo>
                  <a:pt x="114867" y="478510"/>
                </a:lnTo>
                <a:cubicBezTo>
                  <a:pt x="477093" y="179575"/>
                  <a:pt x="941476" y="0"/>
                  <a:pt x="1447800" y="0"/>
                </a:cubicBezTo>
                <a:close/>
              </a:path>
            </a:pathLst>
          </a:cu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CF8F27DE-5B1C-2CFD-4C8B-FBA4E9CD94AC}"/>
              </a:ext>
            </a:extLst>
          </p:cNvPr>
          <p:cNvPicPr>
            <a:picLocks noChangeAspect="1"/>
          </p:cNvPicPr>
          <p:nvPr/>
        </p:nvPicPr>
        <p:blipFill>
          <a:blip>
            <a:extLst>
              <a:ext uri="{96DAC541-7B7A-43D3-8B79-37D633B846F1}">
                <asvg:svgBlip xmlns:asvg="http://schemas.microsoft.com/office/drawing/2016/SVG/main" r:embed="rId4"/>
              </a:ext>
            </a:extLst>
          </a:blip>
          <a:srcRect r="83" b="42000"/>
          <a:stretch/>
        </p:blipFill>
        <p:spPr>
          <a:xfrm rot="10800000">
            <a:off x="1588219" y="1092204"/>
            <a:ext cx="2838450" cy="1975294"/>
          </a:xfrm>
          <a:prstGeom prst="rect">
            <a:avLst/>
          </a:prstGeom>
        </p:spPr>
      </p:pic>
      <p:pic>
        <p:nvPicPr>
          <p:cNvPr id="11" name="Graphic 10">
            <a:extLst>
              <a:ext uri="{FF2B5EF4-FFF2-40B4-BE49-F238E27FC236}">
                <a16:creationId xmlns:a16="http://schemas.microsoft.com/office/drawing/2014/main" id="{F7AD77EF-08C8-3E43-888C-FE681CE2DF2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27275" y="2768251"/>
            <a:ext cx="4438098" cy="4089749"/>
          </a:xfrm>
          <a:prstGeom prst="rect">
            <a:avLst/>
          </a:prstGeom>
        </p:spPr>
      </p:pic>
    </p:spTree>
    <p:extLst>
      <p:ext uri="{BB962C8B-B14F-4D97-AF65-F5344CB8AC3E}">
        <p14:creationId xmlns:p14="http://schemas.microsoft.com/office/powerpoint/2010/main" val="986353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18D53-B468-573D-83C0-86E8E0CBCC1E}"/>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6C4E606A-1240-04F1-0C0D-E4AE33B3B839}"/>
              </a:ext>
            </a:extLst>
          </p:cNvPr>
          <p:cNvPicPr>
            <a:picLocks noChangeAspect="1"/>
          </p:cNvPicPr>
          <p:nvPr/>
        </p:nvPicPr>
        <p:blipFill>
          <a:blip>
            <a:extLst>
              <a:ext uri="{96DAC541-7B7A-43D3-8B79-37D633B846F1}">
                <asvg:svgBlip xmlns:asvg="http://schemas.microsoft.com/office/drawing/2016/SVG/main" r:embed="rId2"/>
              </a:ext>
            </a:extLst>
          </a:blip>
          <a:srcRect l="4982" r="-3512" b="49846"/>
          <a:stretch/>
        </p:blipFill>
        <p:spPr>
          <a:xfrm rot="10800000">
            <a:off x="10617987" y="-19820"/>
            <a:ext cx="1574013" cy="801216"/>
          </a:xfrm>
          <a:prstGeom prst="rect">
            <a:avLst/>
          </a:prstGeom>
        </p:spPr>
      </p:pic>
      <p:sp>
        <p:nvSpPr>
          <p:cNvPr id="14" name="TextBox 13">
            <a:extLst>
              <a:ext uri="{FF2B5EF4-FFF2-40B4-BE49-F238E27FC236}">
                <a16:creationId xmlns:a16="http://schemas.microsoft.com/office/drawing/2014/main" id="{D8633DA2-E45D-ED81-3EFA-0CB4EF21072A}"/>
              </a:ext>
            </a:extLst>
          </p:cNvPr>
          <p:cNvSpPr txBox="1"/>
          <p:nvPr/>
        </p:nvSpPr>
        <p:spPr>
          <a:xfrm>
            <a:off x="500250" y="665850"/>
            <a:ext cx="6579025" cy="5466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a:ln>
                  <a:noFill/>
                </a:ln>
                <a:solidFill>
                  <a:srgbClr val="D73F09"/>
                </a:solidFill>
                <a:effectLst/>
                <a:uLnTx/>
                <a:uFillTx/>
                <a:latin typeface="Stratum2 Black"/>
                <a:ea typeface="+mn-ea"/>
                <a:cs typeface="+mn-cs"/>
              </a:rPr>
              <a:t>AMP Change Hub</a:t>
            </a:r>
            <a:endParaRPr kumimoji="0" lang="en-US" sz="3600" b="0" i="0" u="none" strike="noStrike" kern="0" cap="none" spc="0" normalizeH="0" baseline="0" noProof="0">
              <a:ln>
                <a:noFill/>
              </a:ln>
              <a:solidFill>
                <a:srgbClr val="D73F09"/>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532F82-05AD-538D-32DA-E9CE84ECCBD4}"/>
              </a:ext>
            </a:extLst>
          </p:cNvPr>
          <p:cNvSpPr txBox="1"/>
          <p:nvPr/>
        </p:nvSpPr>
        <p:spPr>
          <a:xfrm>
            <a:off x="500250" y="1377170"/>
            <a:ext cx="5263240"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tratum2 Bold" panose="020B0506030000020004" pitchFamily="34" charset="77"/>
                <a:ea typeface="+mn-ea"/>
                <a:cs typeface="+mn-cs"/>
              </a:rPr>
              <a:t>The AMP Change Hub is your central place to learn how AMP will change the way you get your work done at OSU.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tratum2 Bold" panose="020B05060300000200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It’s organized by persona so you can quickly find what’s most relevant to your role, including key impacts, resources, and training. Content will be updated regularly through the July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highlight>
                  <a:srgbClr val="FFFF00"/>
                </a:highlight>
                <a:uLnTx/>
                <a:uFillTx/>
                <a:latin typeface="Kievit Offc" panose="020B0504030101020102" pitchFamily="34" charset="77"/>
                <a:ea typeface="+mn-ea"/>
                <a:cs typeface="+mn-cs"/>
              </a:rPr>
              <a:t> </a:t>
            </a:r>
          </a:p>
        </p:txBody>
      </p:sp>
      <p:sp>
        <p:nvSpPr>
          <p:cNvPr id="4" name="TextBox 3">
            <a:extLst>
              <a:ext uri="{FF2B5EF4-FFF2-40B4-BE49-F238E27FC236}">
                <a16:creationId xmlns:a16="http://schemas.microsoft.com/office/drawing/2014/main" id="{0196BAA9-855D-2BCE-BDBD-9C3088A20981}"/>
              </a:ext>
            </a:extLst>
          </p:cNvPr>
          <p:cNvSpPr txBox="1"/>
          <p:nvPr/>
        </p:nvSpPr>
        <p:spPr>
          <a:xfrm>
            <a:off x="5806683" y="4239781"/>
            <a:ext cx="5748350" cy="69903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Stratum2 Black"/>
                <a:ea typeface="+mn-ea"/>
                <a:cs typeface="+mn-cs"/>
              </a:rPr>
              <a:t>Learn more at: </a:t>
            </a:r>
            <a:r>
              <a:rPr kumimoji="0" lang="en-US" sz="2400" b="1" i="0" u="none" strike="noStrike" kern="0" cap="none" spc="0" normalizeH="0" baseline="0" noProof="0">
                <a:ln>
                  <a:noFill/>
                </a:ln>
                <a:solidFill>
                  <a:srgbClr val="D73F09"/>
                </a:solidFill>
                <a:effectLst/>
                <a:uLnTx/>
                <a:uFillTx/>
                <a:latin typeface="Stratum2 Black"/>
                <a:ea typeface="+mn-ea"/>
                <a:cs typeface="+mn-cs"/>
                <a:hlinkClick r:id="rId3" tooltip="https://beav.es/amp-change-hub">
                  <a:extLst>
                    <a:ext uri="{A12FA001-AC4F-418D-AE19-62706E023703}">
                      <ahyp:hlinkClr xmlns:ahyp="http://schemas.microsoft.com/office/drawing/2018/hyperlinkcolor" val="tx"/>
                    </a:ext>
                  </a:extLst>
                </a:hlinkClick>
              </a:rPr>
              <a:t>beav.es/AMP-change-hub</a:t>
            </a:r>
            <a:endParaRPr kumimoji="0" lang="en-US" sz="2400" b="1" i="0" u="none" strike="noStrike" kern="0" cap="none" spc="0" normalizeH="0" baseline="0" noProof="0">
              <a:ln>
                <a:noFill/>
              </a:ln>
              <a:solidFill>
                <a:srgbClr val="D73F09"/>
              </a:solidFill>
              <a:effectLst/>
              <a:uLnTx/>
              <a:uFillTx/>
              <a:latin typeface="Stratum2 Black"/>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a:ln>
                  <a:noFill/>
                </a:ln>
                <a:solidFill>
                  <a:srgbClr val="D73F09"/>
                </a:solidFill>
                <a:effectLst/>
                <a:uLnTx/>
                <a:uFillTx/>
                <a:latin typeface="Stratum2 Black"/>
                <a:ea typeface="+mn-ea"/>
                <a:cs typeface="+mn-cs"/>
              </a:rPr>
              <a:t>or Scan the QR Code </a:t>
            </a:r>
            <a:endParaRPr kumimoji="0" lang="en-US" sz="2400" b="0" i="0" u="none" strike="noStrike" kern="0" cap="none" spc="0" normalizeH="0" baseline="0" noProof="0">
              <a:ln>
                <a:noFill/>
              </a:ln>
              <a:solidFill>
                <a:srgbClr val="D73F09"/>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37B9345-0A02-672C-B971-5E738EED4EA5}"/>
              </a:ext>
            </a:extLst>
          </p:cNvPr>
          <p:cNvSpPr txBox="1"/>
          <p:nvPr/>
        </p:nvSpPr>
        <p:spPr>
          <a:xfrm>
            <a:off x="500250" y="4897706"/>
            <a:ext cx="610005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Featured Content: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Personas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Learning Journeys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Training Library and Materials</a:t>
            </a:r>
          </a:p>
        </p:txBody>
      </p:sp>
      <p:pic>
        <p:nvPicPr>
          <p:cNvPr id="5" name="Picture 4">
            <a:extLst>
              <a:ext uri="{FF2B5EF4-FFF2-40B4-BE49-F238E27FC236}">
                <a16:creationId xmlns:a16="http://schemas.microsoft.com/office/drawing/2014/main" id="{3566C629-50FD-B0DB-BB26-7F469424E343}"/>
              </a:ext>
            </a:extLst>
          </p:cNvPr>
          <p:cNvPicPr>
            <a:picLocks noChangeAspect="1"/>
          </p:cNvPicPr>
          <p:nvPr/>
        </p:nvPicPr>
        <p:blipFill>
          <a:blip r:embed="rId4"/>
          <a:srcRect r="19961" b="26740"/>
          <a:stretch>
            <a:fillRect/>
          </a:stretch>
        </p:blipFill>
        <p:spPr>
          <a:xfrm>
            <a:off x="6600305" y="1339402"/>
            <a:ext cx="4921135" cy="2148048"/>
          </a:xfrm>
          <a:prstGeom prst="rect">
            <a:avLst/>
          </a:prstGeom>
          <a:ln>
            <a:solidFill>
              <a:schemeClr val="accent1"/>
            </a:solidFill>
          </a:ln>
        </p:spPr>
      </p:pic>
      <p:pic>
        <p:nvPicPr>
          <p:cNvPr id="9" name="Picture 8">
            <a:extLst>
              <a:ext uri="{FF2B5EF4-FFF2-40B4-BE49-F238E27FC236}">
                <a16:creationId xmlns:a16="http://schemas.microsoft.com/office/drawing/2014/main" id="{E4B8ED1B-754D-3ACF-BBC0-A518DBEBD421}"/>
              </a:ext>
            </a:extLst>
          </p:cNvPr>
          <p:cNvPicPr>
            <a:picLocks noChangeAspect="1"/>
          </p:cNvPicPr>
          <p:nvPr/>
        </p:nvPicPr>
        <p:blipFill>
          <a:blip r:embed="rId5"/>
          <a:stretch>
            <a:fillRect/>
          </a:stretch>
        </p:blipFill>
        <p:spPr>
          <a:xfrm>
            <a:off x="7486630" y="2593031"/>
            <a:ext cx="4317442" cy="1320348"/>
          </a:xfrm>
          <a:prstGeom prst="rect">
            <a:avLst/>
          </a:prstGeom>
          <a:ln>
            <a:solidFill>
              <a:schemeClr val="accent1"/>
            </a:solidFill>
          </a:ln>
        </p:spPr>
      </p:pic>
      <p:sp>
        <p:nvSpPr>
          <p:cNvPr id="11" name="Rectangle 10">
            <a:extLst>
              <a:ext uri="{FF2B5EF4-FFF2-40B4-BE49-F238E27FC236}">
                <a16:creationId xmlns:a16="http://schemas.microsoft.com/office/drawing/2014/main" id="{DAABA39E-4707-46E2-B0EA-3F3CA92C0F26}"/>
              </a:ext>
            </a:extLst>
          </p:cNvPr>
          <p:cNvSpPr/>
          <p:nvPr/>
        </p:nvSpPr>
        <p:spPr>
          <a:xfrm>
            <a:off x="8570422" y="2036618"/>
            <a:ext cx="556954" cy="28263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peech Bubble: Rectangle with Corners Rounded 11">
            <a:extLst>
              <a:ext uri="{FF2B5EF4-FFF2-40B4-BE49-F238E27FC236}">
                <a16:creationId xmlns:a16="http://schemas.microsoft.com/office/drawing/2014/main" id="{BF2D7B26-D8E6-7B54-9AEF-10B46D4F2BC8}"/>
              </a:ext>
            </a:extLst>
          </p:cNvPr>
          <p:cNvSpPr/>
          <p:nvPr/>
        </p:nvSpPr>
        <p:spPr>
          <a:xfrm>
            <a:off x="9060872" y="391811"/>
            <a:ext cx="2294313" cy="1175565"/>
          </a:xfrm>
          <a:prstGeom prst="wedgeRoundRectCallout">
            <a:avLst>
              <a:gd name="adj1" fmla="val -36385"/>
              <a:gd name="adj2" fmla="val 66169"/>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From the AMP SharePoint home page, click ‘Change Hub’ in the top bar.</a:t>
            </a:r>
          </a:p>
        </p:txBody>
      </p:sp>
      <p:pic>
        <p:nvPicPr>
          <p:cNvPr id="1026" name="Picture 2" descr="QR Code Image">
            <a:extLst>
              <a:ext uri="{FF2B5EF4-FFF2-40B4-BE49-F238E27FC236}">
                <a16:creationId xmlns:a16="http://schemas.microsoft.com/office/drawing/2014/main" id="{71F2BDBB-A17B-1EA0-A2A1-C555D22B8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0600" y="4939034"/>
            <a:ext cx="1700516" cy="170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12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1579700-6B88-EBED-06D0-E5D043962AFA}"/>
              </a:ext>
            </a:extLst>
          </p:cNvPr>
          <p:cNvSpPr txBox="1"/>
          <p:nvPr/>
        </p:nvSpPr>
        <p:spPr>
          <a:xfrm>
            <a:off x="4502907" y="760741"/>
            <a:ext cx="6579025" cy="5466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00"/>
                </a:solidFill>
                <a:effectLst/>
                <a:uLnTx/>
                <a:uFillTx/>
                <a:latin typeface="Stratum2 Black"/>
                <a:ea typeface="+mn-ea"/>
                <a:cs typeface="+mn-cs"/>
              </a:rPr>
              <a:t>Ask </a:t>
            </a:r>
            <a:r>
              <a:rPr kumimoji="0" lang="en-US" sz="3600" b="1" i="0" u="none" strike="noStrike" kern="0" cap="none" spc="0" normalizeH="0" baseline="0" noProof="0">
                <a:ln>
                  <a:noFill/>
                </a:ln>
                <a:solidFill>
                  <a:srgbClr val="D73F09"/>
                </a:solidFill>
                <a:effectLst/>
                <a:uLnTx/>
                <a:uFillTx/>
                <a:latin typeface="Stratum2 Black"/>
                <a:ea typeface="+mn-ea"/>
                <a:cs typeface="+mn-cs"/>
              </a:rPr>
              <a:t>ChAMP</a:t>
            </a:r>
            <a:r>
              <a:rPr kumimoji="0" lang="en-US" sz="3600" b="1" i="0" u="none" strike="noStrike" kern="0" cap="none" spc="0" normalizeH="0" baseline="0" noProof="0">
                <a:ln>
                  <a:noFill/>
                </a:ln>
                <a:solidFill>
                  <a:srgbClr val="000000"/>
                </a:solidFill>
                <a:effectLst/>
                <a:uLnTx/>
                <a:uFillTx/>
                <a:latin typeface="Stratum2 Black"/>
                <a:ea typeface="+mn-ea"/>
                <a:cs typeface="+mn-cs"/>
              </a:rPr>
              <a:t> about AMP!</a:t>
            </a:r>
            <a:endParaRPr kumimoji="0" lang="en-US" sz="36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4" descr="A black and white logo of a Beaver with 'AMP' written on it">
            <a:extLst>
              <a:ext uri="{FF2B5EF4-FFF2-40B4-BE49-F238E27FC236}">
                <a16:creationId xmlns:a16="http://schemas.microsoft.com/office/drawing/2014/main" id="{26AA14D8-2FE0-5390-8F21-77F78E839EA2}"/>
              </a:ext>
            </a:extLst>
          </p:cNvPr>
          <p:cNvPicPr>
            <a:picLocks noChangeAspect="1"/>
          </p:cNvPicPr>
          <p:nvPr/>
        </p:nvPicPr>
        <p:blipFill>
          <a:blip r:embed="rId2"/>
          <a:srcRect l="15272" t="1327" r="16013"/>
          <a:stretch>
            <a:fillRect/>
          </a:stretch>
        </p:blipFill>
        <p:spPr>
          <a:xfrm>
            <a:off x="677360" y="2183096"/>
            <a:ext cx="2987292" cy="4337864"/>
          </a:xfrm>
          <a:prstGeom prst="rect">
            <a:avLst/>
          </a:prstGeom>
        </p:spPr>
      </p:pic>
      <p:sp>
        <p:nvSpPr>
          <p:cNvPr id="3" name="TextBox 2">
            <a:extLst>
              <a:ext uri="{FF2B5EF4-FFF2-40B4-BE49-F238E27FC236}">
                <a16:creationId xmlns:a16="http://schemas.microsoft.com/office/drawing/2014/main" id="{E78A2EC8-D9B9-E9FF-2BBC-411F5292948B}"/>
              </a:ext>
            </a:extLst>
          </p:cNvPr>
          <p:cNvSpPr txBox="1"/>
          <p:nvPr/>
        </p:nvSpPr>
        <p:spPr>
          <a:xfrm>
            <a:off x="4502907" y="1472061"/>
            <a:ext cx="71779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tratum2 Bold" panose="020B0506030000020004" pitchFamily="34" charset="77"/>
                <a:ea typeface="+mn-ea"/>
                <a:cs typeface="+mn-cs"/>
              </a:rPr>
              <a:t>Not sure how AMP applies to you?</a:t>
            </a:r>
            <a:endParaRPr kumimoji="0" lang="en-US" sz="2400" b="0" i="0" u="none" strike="noStrike" kern="1200" cap="none" spc="0" normalizeH="0" baseline="0" noProof="0">
              <a:ln>
                <a:noFill/>
              </a:ln>
              <a:solidFill>
                <a:srgbClr val="000000"/>
              </a:solidFill>
              <a:effectLst/>
              <a:uLnTx/>
              <a:uFillTx/>
              <a:latin typeface="Kievit Offc" panose="020B05040301010201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tratum2 Bold" panose="020B0506030000020004" pitchFamily="34" charset="77"/>
                <a:ea typeface="+mn-ea"/>
                <a:cs typeface="+mn-cs"/>
              </a:rPr>
              <a:t>Terms or acronyms confusing? </a:t>
            </a:r>
          </a:p>
        </p:txBody>
      </p:sp>
      <p:sp>
        <p:nvSpPr>
          <p:cNvPr id="4" name="TextBox 3">
            <a:extLst>
              <a:ext uri="{FF2B5EF4-FFF2-40B4-BE49-F238E27FC236}">
                <a16:creationId xmlns:a16="http://schemas.microsoft.com/office/drawing/2014/main" id="{07D6D619-1871-2622-2058-23B9AA71B507}"/>
              </a:ext>
            </a:extLst>
          </p:cNvPr>
          <p:cNvSpPr txBox="1"/>
          <p:nvPr/>
        </p:nvSpPr>
        <p:spPr>
          <a:xfrm>
            <a:off x="4502907" y="5760169"/>
            <a:ext cx="6579025" cy="3951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Stratum2 Black"/>
                <a:ea typeface="+mn-ea"/>
                <a:cs typeface="+mn-cs"/>
              </a:rPr>
              <a:t>Learn more at: </a:t>
            </a:r>
            <a:r>
              <a:rPr kumimoji="0" lang="en-US" sz="2400" b="1" i="0" u="none" strike="noStrike" kern="0" cap="none" spc="0" normalizeH="0" baseline="0" noProof="0">
                <a:ln>
                  <a:noFill/>
                </a:ln>
                <a:solidFill>
                  <a:srgbClr val="D73F09"/>
                </a:solidFill>
                <a:effectLst/>
                <a:uLnTx/>
                <a:uFillTx/>
                <a:latin typeface="Stratum2 Black"/>
                <a:ea typeface="+mn-ea"/>
                <a:cs typeface="+mn-cs"/>
              </a:rPr>
              <a:t>beav.es/ChAMP</a:t>
            </a:r>
            <a:endParaRPr kumimoji="0" lang="en-US" sz="2400" b="0" i="0" u="none" strike="noStrike" kern="0" cap="none" spc="0" normalizeH="0" baseline="0" noProof="0">
              <a:ln>
                <a:noFill/>
              </a:ln>
              <a:solidFill>
                <a:srgbClr val="D73F09"/>
              </a:solidFill>
              <a:effectLst/>
              <a:uLnTx/>
              <a:uFillTx/>
              <a:latin typeface="Calibri" panose="020F0502020204030204"/>
              <a:ea typeface="+mn-ea"/>
              <a:cs typeface="+mn-cs"/>
            </a:endParaRPr>
          </a:p>
        </p:txBody>
      </p:sp>
      <p:sp>
        <p:nvSpPr>
          <p:cNvPr id="6" name="Rounded Rectangular Callout 5">
            <a:extLst>
              <a:ext uri="{FF2B5EF4-FFF2-40B4-BE49-F238E27FC236}">
                <a16:creationId xmlns:a16="http://schemas.microsoft.com/office/drawing/2014/main" id="{E4626593-E292-9E7B-2281-7329DF57D282}"/>
              </a:ext>
            </a:extLst>
          </p:cNvPr>
          <p:cNvSpPr/>
          <p:nvPr/>
        </p:nvSpPr>
        <p:spPr>
          <a:xfrm>
            <a:off x="382833" y="355097"/>
            <a:ext cx="3576347" cy="1357914"/>
          </a:xfrm>
          <a:prstGeom prst="wedgeRoundRectCallout">
            <a:avLst>
              <a:gd name="adj1" fmla="val -9688"/>
              <a:gd name="adj2" fmla="val 91370"/>
              <a:gd name="adj3" fmla="val 1666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tratum2 Bold" panose="020B0506030000020004" pitchFamily="34" charset="77"/>
                <a:ea typeface="+mn-ea"/>
                <a:cs typeface="+mn-cs"/>
              </a:rPr>
              <a:t>Ask me about how the upcoming changes will impact your role!</a:t>
            </a:r>
          </a:p>
        </p:txBody>
      </p:sp>
      <p:sp>
        <p:nvSpPr>
          <p:cNvPr id="8" name="TextBox 7">
            <a:extLst>
              <a:ext uri="{FF2B5EF4-FFF2-40B4-BE49-F238E27FC236}">
                <a16:creationId xmlns:a16="http://schemas.microsoft.com/office/drawing/2014/main" id="{91F7ED94-076C-EF8B-F475-ECE8C98A4B11}"/>
              </a:ext>
            </a:extLst>
          </p:cNvPr>
          <p:cNvSpPr txBox="1"/>
          <p:nvPr/>
        </p:nvSpPr>
        <p:spPr>
          <a:xfrm>
            <a:off x="4502907" y="4245227"/>
            <a:ext cx="609399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Example 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My role is _____. How will AMP impact 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How can I stay updated about AMP?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srgbClr val="000000"/>
                </a:solidFill>
                <a:effectLst/>
                <a:uLnTx/>
                <a:uFillTx/>
                <a:latin typeface="Kievit Offc" panose="020B0504030101020102" pitchFamily="34" charset="77"/>
                <a:ea typeface="+mn-ea"/>
                <a:cs typeface="+mn-cs"/>
              </a:rPr>
              <a:t>Who is my Change Champion?</a:t>
            </a:r>
          </a:p>
        </p:txBody>
      </p:sp>
      <p:sp>
        <p:nvSpPr>
          <p:cNvPr id="10" name="TextBox 9">
            <a:extLst>
              <a:ext uri="{FF2B5EF4-FFF2-40B4-BE49-F238E27FC236}">
                <a16:creationId xmlns:a16="http://schemas.microsoft.com/office/drawing/2014/main" id="{E7A13DD2-6E7C-91B3-50E7-12D4197AAEEB}"/>
              </a:ext>
            </a:extLst>
          </p:cNvPr>
          <p:cNvSpPr txBox="1"/>
          <p:nvPr/>
        </p:nvSpPr>
        <p:spPr>
          <a:xfrm>
            <a:off x="4502906" y="2632447"/>
            <a:ext cx="71779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ChAMP is a chatbot that lives on the AMP SharePoint site, designed to quickly connect you with the most timely and relevant information to support your journey through the Administrative Modernization Program transformation.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18" descr="A qr code with black squares&#10;&#10;AI-generated content may be incorrect.">
            <a:extLst>
              <a:ext uri="{FF2B5EF4-FFF2-40B4-BE49-F238E27FC236}">
                <a16:creationId xmlns:a16="http://schemas.microsoft.com/office/drawing/2014/main" id="{8C2EB9A7-44D3-A39A-3B02-05AF538DD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384" y="4354250"/>
            <a:ext cx="2317432" cy="2317432"/>
          </a:xfrm>
          <a:prstGeom prst="rect">
            <a:avLst/>
          </a:prstGeom>
        </p:spPr>
      </p:pic>
    </p:spTree>
    <p:extLst>
      <p:ext uri="{BB962C8B-B14F-4D97-AF65-F5344CB8AC3E}">
        <p14:creationId xmlns:p14="http://schemas.microsoft.com/office/powerpoint/2010/main" val="326164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F367D-2A87-C141-0040-4F43D560502A}"/>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11B78EF0-E34C-6D01-1CCC-33FDD80784B1}"/>
              </a:ext>
            </a:extLst>
          </p:cNvPr>
          <p:cNvSpPr/>
          <p:nvPr/>
        </p:nvSpPr>
        <p:spPr>
          <a:xfrm>
            <a:off x="0" y="1047862"/>
            <a:ext cx="3543300" cy="4191000"/>
          </a:xfrm>
          <a:custGeom>
            <a:avLst/>
            <a:gdLst>
              <a:gd name="connsiteX0" fmla="*/ 1447800 w 3543300"/>
              <a:gd name="connsiteY0" fmla="*/ 0 h 4191000"/>
              <a:gd name="connsiteX1" fmla="*/ 3543300 w 3543300"/>
              <a:gd name="connsiteY1" fmla="*/ 2095500 h 4191000"/>
              <a:gd name="connsiteX2" fmla="*/ 1447800 w 3543300"/>
              <a:gd name="connsiteY2" fmla="*/ 4191000 h 4191000"/>
              <a:gd name="connsiteX3" fmla="*/ 114867 w 3543300"/>
              <a:gd name="connsiteY3" fmla="*/ 3712490 h 4191000"/>
              <a:gd name="connsiteX4" fmla="*/ 0 w 3543300"/>
              <a:gd name="connsiteY4" fmla="*/ 3608091 h 4191000"/>
              <a:gd name="connsiteX5" fmla="*/ 0 w 3543300"/>
              <a:gd name="connsiteY5" fmla="*/ 582909 h 4191000"/>
              <a:gd name="connsiteX6" fmla="*/ 114867 w 3543300"/>
              <a:gd name="connsiteY6" fmla="*/ 478510 h 4191000"/>
              <a:gd name="connsiteX7" fmla="*/ 1447800 w 3543300"/>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0" h="4191000">
                <a:moveTo>
                  <a:pt x="1447800" y="0"/>
                </a:moveTo>
                <a:cubicBezTo>
                  <a:pt x="2605113" y="0"/>
                  <a:pt x="3543300" y="938187"/>
                  <a:pt x="3543300" y="2095500"/>
                </a:cubicBezTo>
                <a:cubicBezTo>
                  <a:pt x="3543300" y="3252813"/>
                  <a:pt x="2605113" y="4191000"/>
                  <a:pt x="1447800" y="4191000"/>
                </a:cubicBezTo>
                <a:cubicBezTo>
                  <a:pt x="941476" y="4191000"/>
                  <a:pt x="477093" y="4011425"/>
                  <a:pt x="114867" y="3712490"/>
                </a:cubicBezTo>
                <a:lnTo>
                  <a:pt x="0" y="3608091"/>
                </a:lnTo>
                <a:lnTo>
                  <a:pt x="0" y="582909"/>
                </a:lnTo>
                <a:lnTo>
                  <a:pt x="114867" y="478510"/>
                </a:lnTo>
                <a:cubicBezTo>
                  <a:pt x="477093" y="179575"/>
                  <a:pt x="941476" y="0"/>
                  <a:pt x="1447800" y="0"/>
                </a:cubicBezTo>
                <a:close/>
              </a:path>
            </a:pathLst>
          </a:cu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18584E-FF5A-FED4-26E2-9DF58B4E458A}"/>
              </a:ext>
            </a:extLst>
          </p:cNvPr>
          <p:cNvSpPr txBox="1"/>
          <p:nvPr/>
        </p:nvSpPr>
        <p:spPr>
          <a:xfrm>
            <a:off x="5410200" y="2514600"/>
            <a:ext cx="4391785" cy="55213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3F09"/>
                </a:solidFill>
                <a:effectLst/>
                <a:uLnTx/>
                <a:uFillTx/>
                <a:latin typeface="Stratum2 Bold" panose="020B0506030000020004" pitchFamily="34" charset="77"/>
                <a:ea typeface="+mn-ea"/>
                <a:cs typeface="+mn-cs"/>
              </a:rPr>
              <a:t>AMP Quick Links</a:t>
            </a:r>
          </a:p>
        </p:txBody>
      </p:sp>
      <p:pic>
        <p:nvPicPr>
          <p:cNvPr id="14" name="Graphic 13">
            <a:extLst>
              <a:ext uri="{FF2B5EF4-FFF2-40B4-BE49-F238E27FC236}">
                <a16:creationId xmlns:a16="http://schemas.microsoft.com/office/drawing/2014/main" id="{2C8E8C22-66BE-A1A9-46A8-D40D6AABE3BD}"/>
              </a:ext>
            </a:extLst>
          </p:cNvPr>
          <p:cNvPicPr>
            <a:picLocks noChangeAspect="1"/>
          </p:cNvPicPr>
          <p:nvPr/>
        </p:nvPicPr>
        <p:blipFill>
          <a:blip>
            <a:extLst>
              <a:ext uri="{96DAC541-7B7A-43D3-8B79-37D633B846F1}">
                <asvg:svgBlip xmlns:asvg="http://schemas.microsoft.com/office/drawing/2016/SVG/main" r:embed="rId3"/>
              </a:ext>
            </a:extLst>
          </a:blip>
          <a:srcRect r="83" b="42000"/>
          <a:stretch/>
        </p:blipFill>
        <p:spPr>
          <a:xfrm rot="10800000">
            <a:off x="1524000" y="412107"/>
            <a:ext cx="3122150" cy="2209800"/>
          </a:xfrm>
          <a:prstGeom prst="rect">
            <a:avLst/>
          </a:prstGeom>
        </p:spPr>
      </p:pic>
      <p:pic>
        <p:nvPicPr>
          <p:cNvPr id="5" name="Graphic 4">
            <a:extLst>
              <a:ext uri="{FF2B5EF4-FFF2-40B4-BE49-F238E27FC236}">
                <a16:creationId xmlns:a16="http://schemas.microsoft.com/office/drawing/2014/main" id="{794C5CE5-6E15-F05C-0D54-19B18B543B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1035" y="2196751"/>
            <a:ext cx="4959003" cy="4569768"/>
          </a:xfrm>
          <a:prstGeom prst="rect">
            <a:avLst/>
          </a:prstGeom>
        </p:spPr>
      </p:pic>
      <p:sp>
        <p:nvSpPr>
          <p:cNvPr id="3" name="Content Placeholder 1">
            <a:extLst>
              <a:ext uri="{FF2B5EF4-FFF2-40B4-BE49-F238E27FC236}">
                <a16:creationId xmlns:a16="http://schemas.microsoft.com/office/drawing/2014/main" id="{76CD31EA-19CC-9137-7190-EFFBBCF883F4}"/>
              </a:ext>
            </a:extLst>
          </p:cNvPr>
          <p:cNvSpPr txBox="1">
            <a:spLocks/>
          </p:cNvSpPr>
          <p:nvPr/>
        </p:nvSpPr>
        <p:spPr>
          <a:xfrm>
            <a:off x="5410199" y="3275467"/>
            <a:ext cx="6430766" cy="300691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AMP SharePoint: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5">
                  <a:extLst>
                    <a:ext uri="{A12FA001-AC4F-418D-AE19-62706E023703}">
                      <ahyp:hlinkClr xmlns:ahyp="http://schemas.microsoft.com/office/drawing/2018/hyperlinkcolor" val="tx"/>
                    </a:ext>
                  </a:extLst>
                </a:hlinkClick>
              </a:rPr>
              <a:t>beav.es/AMP-</a:t>
            </a:r>
            <a:r>
              <a:rPr kumimoji="0" lang="en-US" sz="1800" b="0" i="0" u="none" strike="noStrike" kern="1200" cap="none" spc="0" normalizeH="0" baseline="0" noProof="0" dirty="0" err="1">
                <a:ln>
                  <a:noFill/>
                </a:ln>
                <a:solidFill>
                  <a:srgbClr val="D73F09"/>
                </a:solidFill>
                <a:effectLst/>
                <a:uLnTx/>
                <a:uFillTx/>
                <a:latin typeface="Kievit Offc Medium" panose="020B0604030101020102"/>
                <a:ea typeface="Open Sans"/>
                <a:cs typeface="Open Sans"/>
                <a:hlinkClick r:id="rId5">
                  <a:extLst>
                    <a:ext uri="{A12FA001-AC4F-418D-AE19-62706E023703}">
                      <ahyp:hlinkClr xmlns:ahyp="http://schemas.microsoft.com/office/drawing/2018/hyperlinkcolor" val="tx"/>
                    </a:ext>
                  </a:extLst>
                </a:hlinkClick>
              </a:rPr>
              <a:t>sharepoint</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Ask </a:t>
            </a:r>
            <a:r>
              <a:rPr kumimoji="0" lang="en-US" sz="1800" b="0" i="0" u="none" strike="noStrike" kern="1200" cap="none" spc="0" normalizeH="0" baseline="0" noProof="0" dirty="0" err="1">
                <a:ln>
                  <a:noFill/>
                </a:ln>
                <a:solidFill>
                  <a:srgbClr val="000000"/>
                </a:solidFill>
                <a:effectLst/>
                <a:uLnTx/>
                <a:uFillTx/>
                <a:latin typeface="Kievit Offc Medium" panose="020B0604030101020102"/>
                <a:ea typeface="Open Sans"/>
                <a:cs typeface="Open Sans"/>
              </a:rPr>
              <a:t>ChAMP</a:t>
            </a: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 your AMP questions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6">
                  <a:extLst>
                    <a:ext uri="{A12FA001-AC4F-418D-AE19-62706E023703}">
                      <ahyp:hlinkClr xmlns:ahyp="http://schemas.microsoft.com/office/drawing/2018/hyperlinkcolor" val="tx"/>
                    </a:ext>
                  </a:extLst>
                </a:hlinkClick>
              </a:rPr>
              <a:t>beav.es/about-</a:t>
            </a:r>
            <a:r>
              <a:rPr kumimoji="0" lang="en-US" sz="1800" b="0" i="0" u="none" strike="noStrike" kern="1200" cap="none" spc="0" normalizeH="0" baseline="0" noProof="0" dirty="0" err="1">
                <a:ln>
                  <a:noFill/>
                </a:ln>
                <a:solidFill>
                  <a:srgbClr val="D73F09"/>
                </a:solidFill>
                <a:effectLst/>
                <a:uLnTx/>
                <a:uFillTx/>
                <a:latin typeface="Kievit Offc Medium" panose="020B0604030101020102"/>
                <a:ea typeface="Open Sans"/>
                <a:cs typeface="Open Sans"/>
                <a:hlinkClick r:id="rId6">
                  <a:extLst>
                    <a:ext uri="{A12FA001-AC4F-418D-AE19-62706E023703}">
                      <ahyp:hlinkClr xmlns:ahyp="http://schemas.microsoft.com/office/drawing/2018/hyperlinkcolor" val="tx"/>
                    </a:ext>
                  </a:extLst>
                </a:hlinkClick>
              </a:rPr>
              <a:t>ChAMP</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Check out the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7">
                  <a:extLst>
                    <a:ext uri="{A12FA001-AC4F-418D-AE19-62706E023703}">
                      <ahyp:hlinkClr xmlns:ahyp="http://schemas.microsoft.com/office/drawing/2018/hyperlinkcolor" val="tx"/>
                    </a:ext>
                  </a:extLst>
                </a:hlinkClick>
              </a:rPr>
              <a:t>AMP Change Hub</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Find your Change Champion: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8">
                  <a:extLst>
                    <a:ext uri="{A12FA001-AC4F-418D-AE19-62706E023703}">
                      <ahyp:hlinkClr xmlns:ahyp="http://schemas.microsoft.com/office/drawing/2018/hyperlinkcolor" val="tx"/>
                    </a:ext>
                  </a:extLst>
                </a:hlinkClick>
              </a:rPr>
              <a:t>beav.es/AMP-change-champions</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Ask questions and submit feedback via the Always on Survey: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9">
                  <a:extLst>
                    <a:ext uri="{A12FA001-AC4F-418D-AE19-62706E023703}">
                      <ahyp:hlinkClr xmlns:ahyp="http://schemas.microsoft.com/office/drawing/2018/hyperlinkcolor" val="tx"/>
                    </a:ext>
                  </a:extLst>
                </a:hlinkClick>
              </a:rPr>
              <a:t>beav.es/AMP-always-on-survey</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AMP Video Library: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10">
                  <a:extLst>
                    <a:ext uri="{A12FA001-AC4F-418D-AE19-62706E023703}">
                      <ahyp:hlinkClr xmlns:ahyp="http://schemas.microsoft.com/office/drawing/2018/hyperlinkcolor" val="tx"/>
                    </a:ext>
                  </a:extLst>
                </a:hlinkClick>
              </a:rPr>
              <a:t>beav.es/AMP-video-library</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Kievit Offc Medium" panose="020B0604030101020102"/>
                <a:ea typeface="Open Sans"/>
                <a:cs typeface="Open Sans"/>
              </a:rPr>
              <a:t>AMPlifier</a:t>
            </a:r>
            <a:r>
              <a:rPr kumimoji="0" lang="en-US" sz="1800" b="0" i="0" u="none" strike="noStrike" kern="1200" cap="none" spc="0" normalizeH="0" baseline="0" noProof="0" dirty="0">
                <a:ln>
                  <a:noFill/>
                </a:ln>
                <a:solidFill>
                  <a:srgbClr val="000000"/>
                </a:solidFill>
                <a:effectLst/>
                <a:uLnTx/>
                <a:uFillTx/>
                <a:latin typeface="Kievit Offc Medium" panose="020B0604030101020102"/>
                <a:ea typeface="Open Sans"/>
                <a:cs typeface="Open Sans"/>
              </a:rPr>
              <a:t> (AMP’s Newsletter): </a:t>
            </a:r>
            <a:r>
              <a:rPr kumimoji="0" lang="en-US" sz="1800" b="0" i="0" u="none" strike="noStrike" kern="1200" cap="none" spc="0" normalizeH="0" baseline="0" noProof="0" dirty="0">
                <a:ln>
                  <a:noFill/>
                </a:ln>
                <a:solidFill>
                  <a:srgbClr val="D73F09"/>
                </a:solidFill>
                <a:effectLst/>
                <a:uLnTx/>
                <a:uFillTx/>
                <a:latin typeface="Kievit Offc Medium" panose="020B0604030101020102"/>
                <a:ea typeface="Open Sans"/>
                <a:cs typeface="Open Sans"/>
                <a:hlinkClick r:id="rId11">
                  <a:extLst>
                    <a:ext uri="{A12FA001-AC4F-418D-AE19-62706E023703}">
                      <ahyp:hlinkClr xmlns:ahyp="http://schemas.microsoft.com/office/drawing/2018/hyperlinkcolor" val="tx"/>
                    </a:ext>
                  </a:extLst>
                </a:hlinkClick>
              </a:rPr>
              <a:t>beav.es/</a:t>
            </a:r>
            <a:r>
              <a:rPr kumimoji="0" lang="en-US" sz="1800" b="0" i="0" u="none" strike="noStrike" kern="1200" cap="none" spc="0" normalizeH="0" baseline="0" noProof="0" dirty="0" err="1">
                <a:ln>
                  <a:noFill/>
                </a:ln>
                <a:solidFill>
                  <a:srgbClr val="D73F09"/>
                </a:solidFill>
                <a:effectLst/>
                <a:uLnTx/>
                <a:uFillTx/>
                <a:latin typeface="Kievit Offc Medium" panose="020B0604030101020102"/>
                <a:ea typeface="Open Sans"/>
                <a:cs typeface="Open Sans"/>
                <a:hlinkClick r:id="rId11">
                  <a:extLst>
                    <a:ext uri="{A12FA001-AC4F-418D-AE19-62706E023703}">
                      <ahyp:hlinkClr xmlns:ahyp="http://schemas.microsoft.com/office/drawing/2018/hyperlinkcolor" val="tx"/>
                    </a:ext>
                  </a:extLst>
                </a:hlinkClick>
              </a:rPr>
              <a:t>AMPlifier</a:t>
            </a:r>
            <a:endParaRPr kumimoji="0" lang="en-US" sz="1800" b="0" i="0" u="none" strike="noStrike" kern="1200" cap="none" spc="0" normalizeH="0" baseline="0" noProof="0" dirty="0">
              <a:ln>
                <a:noFill/>
              </a:ln>
              <a:solidFill>
                <a:srgbClr val="D73F09"/>
              </a:solidFill>
              <a:effectLst/>
              <a:uLnTx/>
              <a:uFillTx/>
              <a:latin typeface="Kievit Offc Medium" panose="020B0604030101020102"/>
              <a:ea typeface="+mn-ea"/>
              <a:cs typeface="+mn-cs"/>
            </a:endParaRPr>
          </a:p>
        </p:txBody>
      </p:sp>
      <p:sp>
        <p:nvSpPr>
          <p:cNvPr id="4" name="TextBox 3">
            <a:extLst>
              <a:ext uri="{FF2B5EF4-FFF2-40B4-BE49-F238E27FC236}">
                <a16:creationId xmlns:a16="http://schemas.microsoft.com/office/drawing/2014/main" id="{8DAC358F-1E84-8301-6792-2251AA988D92}"/>
              </a:ext>
            </a:extLst>
          </p:cNvPr>
          <p:cNvSpPr txBox="1"/>
          <p:nvPr/>
        </p:nvSpPr>
        <p:spPr>
          <a:xfrm>
            <a:off x="8935300" y="161484"/>
            <a:ext cx="3030355" cy="2941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tratum2 Black"/>
                <a:ea typeface="+mn-ea"/>
                <a:cs typeface="+mn-cs"/>
              </a:rPr>
              <a:t>Ask ChAMP: </a:t>
            </a:r>
            <a:r>
              <a:rPr kumimoji="0" lang="en-US" sz="1600" b="1" i="0" u="none" strike="noStrike" kern="0" cap="none" spc="0" normalizeH="0" baseline="0" noProof="0">
                <a:ln>
                  <a:noFill/>
                </a:ln>
                <a:solidFill>
                  <a:srgbClr val="D73F09"/>
                </a:solidFill>
                <a:effectLst/>
                <a:uLnTx/>
                <a:uFillTx/>
                <a:latin typeface="Stratum2 Black"/>
                <a:ea typeface="+mn-ea"/>
                <a:cs typeface="+mn-cs"/>
              </a:rPr>
              <a:t>beav.es/ChAMP</a:t>
            </a:r>
            <a:endParaRPr kumimoji="0" lang="en-US" sz="1600" b="0" i="0" u="none" strike="noStrike" kern="0" cap="none" spc="0" normalizeH="0" baseline="0" noProof="0">
              <a:ln>
                <a:noFill/>
              </a:ln>
              <a:solidFill>
                <a:srgbClr val="D73F09"/>
              </a:solidFill>
              <a:effectLst/>
              <a:uLnTx/>
              <a:uFillTx/>
              <a:latin typeface="Calibri" panose="020F0502020204030204"/>
              <a:ea typeface="+mn-ea"/>
              <a:cs typeface="+mn-cs"/>
            </a:endParaRPr>
          </a:p>
        </p:txBody>
      </p:sp>
      <p:pic>
        <p:nvPicPr>
          <p:cNvPr id="8" name="Picture 7" descr="A qr code with black squares&#10;&#10;AI-generated content may be incorrect.">
            <a:extLst>
              <a:ext uri="{FF2B5EF4-FFF2-40B4-BE49-F238E27FC236}">
                <a16:creationId xmlns:a16="http://schemas.microsoft.com/office/drawing/2014/main" id="{CB5DD40E-8000-3340-AAC6-2CBB1E32A6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7281" y="493722"/>
            <a:ext cx="1916514" cy="1916514"/>
          </a:xfrm>
          <a:prstGeom prst="rect">
            <a:avLst/>
          </a:prstGeom>
        </p:spPr>
      </p:pic>
    </p:spTree>
    <p:extLst>
      <p:ext uri="{BB962C8B-B14F-4D97-AF65-F5344CB8AC3E}">
        <p14:creationId xmlns:p14="http://schemas.microsoft.com/office/powerpoint/2010/main" val="2841705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FE440D28-4035-7EBE-A82A-698D427683A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7788" y="3033985"/>
            <a:ext cx="579223" cy="463379"/>
          </a:xfrm>
          <a:prstGeom prst="rect">
            <a:avLst/>
          </a:prstGeom>
        </p:spPr>
      </p:pic>
      <p:pic>
        <p:nvPicPr>
          <p:cNvPr id="30" name="Graphic 29">
            <a:extLst>
              <a:ext uri="{FF2B5EF4-FFF2-40B4-BE49-F238E27FC236}">
                <a16:creationId xmlns:a16="http://schemas.microsoft.com/office/drawing/2014/main" id="{E63EEAE2-2BD1-4180-8BCE-1F15510B3B07}"/>
              </a:ext>
            </a:extLst>
          </p:cNvPr>
          <p:cNvPicPr>
            <a:picLocks noChangeAspect="1"/>
          </p:cNvPicPr>
          <p:nvPr/>
        </p:nvPicPr>
        <p:blipFill>
          <a:blip>
            <a:extLst>
              <a:ext uri="{96DAC541-7B7A-43D3-8B79-37D633B846F1}">
                <asvg:svgBlip xmlns:asvg="http://schemas.microsoft.com/office/drawing/2016/SVG/main" r:embed="rId4"/>
              </a:ext>
            </a:extLst>
          </a:blip>
          <a:srcRect t="22520" r="-112" b="42000"/>
          <a:stretch/>
        </p:blipFill>
        <p:spPr>
          <a:xfrm rot="10800000">
            <a:off x="8818643" y="154150"/>
            <a:ext cx="3128223" cy="1351781"/>
          </a:xfrm>
          <a:prstGeom prst="rect">
            <a:avLst/>
          </a:prstGeom>
        </p:spPr>
      </p:pic>
      <p:sp>
        <p:nvSpPr>
          <p:cNvPr id="7" name="TextBox 6">
            <a:extLst>
              <a:ext uri="{FF2B5EF4-FFF2-40B4-BE49-F238E27FC236}">
                <a16:creationId xmlns:a16="http://schemas.microsoft.com/office/drawing/2014/main" id="{086B5177-30E0-57F2-D4A3-9940D1CC2D2F}"/>
              </a:ext>
            </a:extLst>
          </p:cNvPr>
          <p:cNvSpPr txBox="1"/>
          <p:nvPr/>
        </p:nvSpPr>
        <p:spPr>
          <a:xfrm>
            <a:off x="542752" y="1000401"/>
            <a:ext cx="9117287" cy="622350"/>
          </a:xfrm>
          <a:prstGeom prst="rect">
            <a:avLst/>
          </a:prstGeom>
          <a:noFill/>
        </p:spPr>
        <p:txBody>
          <a:bodyPr wrap="square" rtlCol="0">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D73F09"/>
                </a:solidFill>
                <a:effectLst/>
                <a:uLnTx/>
                <a:uFillTx/>
                <a:latin typeface="Stratum2 Bold" panose="020B0506030000020004" pitchFamily="34" charset="77"/>
                <a:ea typeface="+mn-ea"/>
                <a:cs typeface="+mn-cs"/>
              </a:rPr>
              <a:t>CRA 5 – Deadline Extended! </a:t>
            </a:r>
          </a:p>
        </p:txBody>
      </p:sp>
      <p:sp>
        <p:nvSpPr>
          <p:cNvPr id="11" name="TextBox 10">
            <a:extLst>
              <a:ext uri="{FF2B5EF4-FFF2-40B4-BE49-F238E27FC236}">
                <a16:creationId xmlns:a16="http://schemas.microsoft.com/office/drawing/2014/main" id="{008352F9-4279-C885-E229-FB541E4599A2}"/>
              </a:ext>
            </a:extLst>
          </p:cNvPr>
          <p:cNvSpPr txBox="1"/>
          <p:nvPr/>
        </p:nvSpPr>
        <p:spPr>
          <a:xfrm>
            <a:off x="662747" y="4306693"/>
            <a:ext cx="508491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Kievit Offc"/>
                <a:ea typeface="+mn-ea"/>
                <a:cs typeface="+mn-cs"/>
              </a:rPr>
              <a:t>Please continue to </a:t>
            </a:r>
            <a:r>
              <a:rPr kumimoji="0" lang="en-US" sz="1600" b="1" i="0" u="none" strike="noStrike" kern="1200" cap="none" spc="0" normalizeH="0" baseline="0" noProof="0" dirty="0">
                <a:ln>
                  <a:noFill/>
                </a:ln>
                <a:solidFill>
                  <a:srgbClr val="000000"/>
                </a:solidFill>
                <a:effectLst/>
                <a:uLnTx/>
                <a:uFillTx/>
                <a:latin typeface="Kievit Offc"/>
                <a:ea typeface="+mn-ea"/>
                <a:cs typeface="+mn-cs"/>
              </a:rPr>
              <a:t>share</a:t>
            </a:r>
            <a:r>
              <a:rPr kumimoji="0" lang="en-US" sz="1600" b="0" i="0" u="none" strike="noStrike" kern="1200" cap="none" spc="0" normalizeH="0" baseline="0" noProof="0" dirty="0">
                <a:ln>
                  <a:noFill/>
                </a:ln>
                <a:solidFill>
                  <a:srgbClr val="000000"/>
                </a:solidFill>
                <a:effectLst/>
                <a:uLnTx/>
                <a:uFillTx/>
                <a:latin typeface="Kievit Offc"/>
                <a:ea typeface="+mn-ea"/>
                <a:cs typeface="+mn-cs"/>
              </a:rPr>
              <a:t> the survey with your colleagues and </a:t>
            </a:r>
            <a:r>
              <a:rPr kumimoji="0" lang="en-US" sz="1600" b="1" i="0" u="none" strike="noStrike" kern="1200" cap="none" spc="0" normalizeH="0" baseline="0" noProof="0" dirty="0">
                <a:ln>
                  <a:noFill/>
                </a:ln>
                <a:solidFill>
                  <a:srgbClr val="000000"/>
                </a:solidFill>
                <a:effectLst/>
                <a:uLnTx/>
                <a:uFillTx/>
                <a:latin typeface="Kievit Offc"/>
                <a:ea typeface="+mn-ea"/>
                <a:cs typeface="+mn-cs"/>
              </a:rPr>
              <a:t>encourage</a:t>
            </a:r>
            <a:r>
              <a:rPr kumimoji="0" lang="en-US" sz="1600" b="0" i="0" u="none" strike="noStrike" kern="1200" cap="none" spc="0" normalizeH="0" baseline="0" noProof="0" dirty="0">
                <a:ln>
                  <a:noFill/>
                </a:ln>
                <a:solidFill>
                  <a:srgbClr val="000000"/>
                </a:solidFill>
                <a:effectLst/>
                <a:uLnTx/>
                <a:uFillTx/>
                <a:latin typeface="Kievit Offc"/>
                <a:ea typeface="+mn-ea"/>
                <a:cs typeface="+mn-cs"/>
              </a:rPr>
              <a:t> them to complete! Your support makes a real difference in driving CRA participation, and we truly appreciate your help in encouraging broad and candid input from across the OSU community.</a:t>
            </a:r>
          </a:p>
        </p:txBody>
      </p:sp>
      <p:sp>
        <p:nvSpPr>
          <p:cNvPr id="16" name="TextBox 15">
            <a:extLst>
              <a:ext uri="{FF2B5EF4-FFF2-40B4-BE49-F238E27FC236}">
                <a16:creationId xmlns:a16="http://schemas.microsoft.com/office/drawing/2014/main" id="{75756B72-A993-6AAA-0B8A-2B9799C63C2F}"/>
              </a:ext>
            </a:extLst>
          </p:cNvPr>
          <p:cNvSpPr txBox="1"/>
          <p:nvPr/>
        </p:nvSpPr>
        <p:spPr>
          <a:xfrm>
            <a:off x="662747" y="3618016"/>
            <a:ext cx="5537757" cy="99520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73F09"/>
                </a:solidFill>
                <a:effectLst/>
                <a:uLnTx/>
                <a:uFillTx/>
                <a:latin typeface="Kievit Offc"/>
                <a:ea typeface="+mn-ea"/>
                <a:cs typeface="+mn-cs"/>
              </a:rPr>
              <a:t>The deadline for CRA has been extended to </a:t>
            </a:r>
            <a:r>
              <a:rPr kumimoji="0" lang="en-US" sz="2000" b="1" i="0" u="sng" strike="noStrike" kern="1200" cap="none" spc="0" normalizeH="0" baseline="0" noProof="0" dirty="0">
                <a:ln>
                  <a:noFill/>
                </a:ln>
                <a:solidFill>
                  <a:srgbClr val="D73F09"/>
                </a:solidFill>
                <a:effectLst/>
                <a:uLnTx/>
                <a:uFillTx/>
                <a:latin typeface="Kievit Offc"/>
                <a:ea typeface="+mn-ea"/>
                <a:cs typeface="+mn-cs"/>
              </a:rPr>
              <a:t>Wednesday, May 13</a:t>
            </a:r>
            <a:r>
              <a:rPr kumimoji="0" lang="en-US" sz="2000" b="1" i="0" u="sng" strike="noStrike" kern="1200" cap="none" spc="0" normalizeH="0" baseline="30000" noProof="0" dirty="0">
                <a:ln>
                  <a:noFill/>
                </a:ln>
                <a:solidFill>
                  <a:srgbClr val="D73F09"/>
                </a:solidFill>
                <a:effectLst/>
                <a:uLnTx/>
                <a:uFillTx/>
                <a:latin typeface="Kievit Offc"/>
                <a:ea typeface="+mn-ea"/>
                <a:cs typeface="+mn-cs"/>
              </a:rPr>
              <a:t>th</a:t>
            </a:r>
            <a:r>
              <a:rPr kumimoji="0" lang="en-US" sz="2000" b="1" i="0" u="none" strike="noStrike" kern="1200" cap="none" spc="0" normalizeH="0" baseline="0" noProof="0" dirty="0">
                <a:ln>
                  <a:noFill/>
                </a:ln>
                <a:solidFill>
                  <a:srgbClr val="D73F09"/>
                </a:solidFill>
                <a:effectLst/>
                <a:uLnTx/>
                <a:uFillTx/>
                <a:latin typeface="Kievit Offc"/>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D73F09"/>
              </a:solidFill>
              <a:effectLst/>
              <a:uLnTx/>
              <a:uFillTx/>
              <a:latin typeface="Kievit Offc" panose="020B0504030101020102" pitchFamily="34" charset="77"/>
              <a:ea typeface="+mn-ea"/>
              <a:cs typeface="+mn-cs"/>
            </a:endParaRPr>
          </a:p>
        </p:txBody>
      </p:sp>
      <p:sp>
        <p:nvSpPr>
          <p:cNvPr id="6" name="TextBox 5">
            <a:extLst>
              <a:ext uri="{FF2B5EF4-FFF2-40B4-BE49-F238E27FC236}">
                <a16:creationId xmlns:a16="http://schemas.microsoft.com/office/drawing/2014/main" id="{6F91FF68-D07B-9F7C-3AA1-F6BCB46261ED}"/>
              </a:ext>
            </a:extLst>
          </p:cNvPr>
          <p:cNvSpPr txBox="1"/>
          <p:nvPr/>
        </p:nvSpPr>
        <p:spPr>
          <a:xfrm>
            <a:off x="556199" y="1579040"/>
            <a:ext cx="11280568" cy="1107996"/>
          </a:xfrm>
          <a:prstGeom prst="rect">
            <a:avLst/>
          </a:prstGeom>
          <a:noFill/>
        </p:spPr>
        <p:txBody>
          <a:bodyPr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Kievit Offc" panose="020B0504030101020102" pitchFamily="34" charset="77"/>
                <a:ea typeface="+mn-ea"/>
                <a:cs typeface="+mn-cs"/>
              </a:rPr>
              <a:t>The biannual Change Readiness Assessment (CRA) measures the OSU community’s awareness of AMP and readiness for future work practices. It evaluates community attitudes, beliefs, and behaviors to gauge the effectiveness of change interventions. Insights from this data inform the delivery of future AMP community engagements, communications, and training.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Kievit Offc" panose="020B0504030101020102" pitchFamily="34" charset="77"/>
              <a:ea typeface="+mn-ea"/>
              <a:cs typeface="+mn-cs"/>
            </a:endParaRPr>
          </a:p>
        </p:txBody>
      </p:sp>
      <p:sp>
        <p:nvSpPr>
          <p:cNvPr id="5" name="TextBox 4">
            <a:extLst>
              <a:ext uri="{FF2B5EF4-FFF2-40B4-BE49-F238E27FC236}">
                <a16:creationId xmlns:a16="http://schemas.microsoft.com/office/drawing/2014/main" id="{17A3EEA7-BD30-7259-372D-FF4F7EC1B803}"/>
              </a:ext>
            </a:extLst>
          </p:cNvPr>
          <p:cNvSpPr txBox="1"/>
          <p:nvPr/>
        </p:nvSpPr>
        <p:spPr>
          <a:xfrm>
            <a:off x="6196483" y="3116061"/>
            <a:ext cx="5537757" cy="6258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D73F09"/>
                </a:solidFill>
                <a:effectLst/>
                <a:uLnTx/>
                <a:uFillTx/>
                <a:latin typeface="Kievit Offc"/>
                <a:ea typeface="+mn-ea"/>
                <a:cs typeface="+mn-cs"/>
              </a:rPr>
              <a:t>Survey Link: </a:t>
            </a:r>
            <a:r>
              <a:rPr kumimoji="0" lang="en-US" sz="1600" b="1" i="1" u="none" strike="noStrike" kern="1200" cap="none" spc="0" normalizeH="0" baseline="0" noProof="0" dirty="0">
                <a:ln>
                  <a:noFill/>
                </a:ln>
                <a:solidFill>
                  <a:srgbClr val="000000"/>
                </a:solidFill>
                <a:effectLst/>
                <a:uLnTx/>
                <a:uFillTx/>
                <a:latin typeface="Kievit Offc"/>
                <a:ea typeface="+mn-ea"/>
                <a:cs typeface="+mn-cs"/>
              </a:rPr>
              <a:t>beav.es/AMPSpring26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D73F09"/>
              </a:solidFill>
              <a:effectLst/>
              <a:uLnTx/>
              <a:uFillTx/>
              <a:latin typeface="Kievit Offc" panose="020B0504030101020102" pitchFamily="34" charset="77"/>
              <a:ea typeface="+mn-ea"/>
              <a:cs typeface="+mn-cs"/>
            </a:endParaRPr>
          </a:p>
        </p:txBody>
      </p:sp>
      <p:pic>
        <p:nvPicPr>
          <p:cNvPr id="19" name="Picture 18">
            <a:extLst>
              <a:ext uri="{FF2B5EF4-FFF2-40B4-BE49-F238E27FC236}">
                <a16:creationId xmlns:a16="http://schemas.microsoft.com/office/drawing/2014/main" id="{1B6D81E0-54F2-BD71-7CAC-A02E6F0C9D50}"/>
              </a:ext>
            </a:extLst>
          </p:cNvPr>
          <p:cNvPicPr>
            <a:picLocks noChangeAspect="1"/>
          </p:cNvPicPr>
          <p:nvPr/>
        </p:nvPicPr>
        <p:blipFill>
          <a:blip r:embed="rId5"/>
          <a:stretch>
            <a:fillRect/>
          </a:stretch>
        </p:blipFill>
        <p:spPr>
          <a:xfrm>
            <a:off x="7765965" y="3454785"/>
            <a:ext cx="2402814" cy="2402814"/>
          </a:xfrm>
          <a:prstGeom prst="rect">
            <a:avLst/>
          </a:prstGeom>
        </p:spPr>
      </p:pic>
    </p:spTree>
    <p:extLst>
      <p:ext uri="{BB962C8B-B14F-4D97-AF65-F5344CB8AC3E}">
        <p14:creationId xmlns:p14="http://schemas.microsoft.com/office/powerpoint/2010/main" val="2722106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DA1-E5CF-808B-39E5-AFA188FC15B2}"/>
              </a:ext>
            </a:extLst>
          </p:cNvPr>
          <p:cNvSpPr>
            <a:spLocks noGrp="1"/>
          </p:cNvSpPr>
          <p:nvPr>
            <p:ph type="title"/>
          </p:nvPr>
        </p:nvSpPr>
        <p:spPr/>
        <p:txBody>
          <a:bodyPr/>
          <a:lstStyle/>
          <a:p>
            <a:r>
              <a:rPr lang="en-US" dirty="0"/>
              <a:t>Final Questions?</a:t>
            </a:r>
          </a:p>
        </p:txBody>
      </p:sp>
      <p:pic>
        <p:nvPicPr>
          <p:cNvPr id="5" name="Picture Placeholder 4" descr="Thought outline">
            <a:extLst>
              <a:ext uri="{FF2B5EF4-FFF2-40B4-BE49-F238E27FC236}">
                <a16:creationId xmlns:a16="http://schemas.microsoft.com/office/drawing/2014/main" id="{0A837C31-6A86-4741-4DD3-0B73E7D1F86F}"/>
              </a:ext>
            </a:extLst>
          </p:cNvPr>
          <p:cNvPicPr>
            <a:picLocks noGrp="1" noChangeAspect="1"/>
          </p:cNvPicPr>
          <p:nvPr>
            <p:ph type="pic" sz="quarter" idx="10"/>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3551" y="2106707"/>
            <a:ext cx="1424900" cy="1424900"/>
          </a:xfrm>
        </p:spPr>
      </p:pic>
    </p:spTree>
    <p:extLst>
      <p:ext uri="{BB962C8B-B14F-4D97-AF65-F5344CB8AC3E}">
        <p14:creationId xmlns:p14="http://schemas.microsoft.com/office/powerpoint/2010/main" val="342534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75662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Agenda</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a:xfrm>
            <a:off x="625481" y="649834"/>
            <a:ext cx="504121" cy="504122"/>
          </a:xfrm>
        </p:spPr>
      </p:pic>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35127" y="1562686"/>
            <a:ext cx="10157782"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Announcements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Work Life updates</a:t>
            </a:r>
          </a:p>
          <a:p>
            <a:pPr marL="285115" indent="-285115">
              <a:lnSpc>
                <a:spcPct val="100000"/>
              </a:lnSpc>
              <a:spcBef>
                <a:spcPts val="1200"/>
              </a:spcBef>
              <a:buClrTx/>
              <a:buSzPct val="100000"/>
              <a:buBlip>
                <a:blip r:embed="rId4"/>
              </a:buBlip>
              <a:defRPr/>
            </a:pPr>
            <a:r>
              <a:rPr lang="en-US" sz="1600" dirty="0">
                <a:solidFill>
                  <a:prstClr val="black"/>
                </a:solidFill>
                <a:ea typeface="Gill Sans" charset="0"/>
                <a:cs typeface="Gill Sans" charset="0"/>
              </a:rPr>
              <a:t>Form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I-9 compliance</a:t>
            </a: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Update on New Employee Welcome (NEW) 101/102</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Human Resources Support Services (HRSS) Cutover </a:t>
            </a:r>
            <a:r>
              <a:rPr lang="en-US" sz="1600" dirty="0">
                <a:solidFill>
                  <a:prstClr val="black"/>
                </a:solidFill>
                <a:ea typeface="Gill Sans" charset="0"/>
                <a:cs typeface="Gill Sans" charset="0"/>
              </a:rPr>
              <a:t>d</a:t>
            </a:r>
            <a:r>
              <a:rPr kumimoji="0" lang="en-US" sz="1600" b="0" i="0" u="none" strike="noStrike" kern="1200" cap="none" spc="0" normalizeH="0" baseline="0" noProof="0" dirty="0">
                <a:ln>
                  <a:noFill/>
                </a:ln>
                <a:solidFill>
                  <a:prstClr val="black"/>
                </a:solidFill>
                <a:effectLst/>
                <a:uLnTx/>
                <a:uFillTx/>
                <a:ea typeface="Gill Sans" charset="0"/>
                <a:cs typeface="Gill Sans" charset="0"/>
              </a:rPr>
              <a:t>ates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lang="en-US" sz="1600" dirty="0">
                <a:solidFill>
                  <a:prstClr val="black"/>
                </a:solidFill>
                <a:ea typeface="Gill Sans" charset="0"/>
                <a:cs typeface="Gill Sans" charset="0"/>
              </a:rPr>
              <a:t>Administrative Modernization Program (AMP) update</a:t>
            </a: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p:txBody>
      </p:sp>
    </p:spTree>
    <p:extLst>
      <p:ext uri="{BB962C8B-B14F-4D97-AF65-F5344CB8AC3E}">
        <p14:creationId xmlns:p14="http://schemas.microsoft.com/office/powerpoint/2010/main" val="423192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F79F-E6DB-ABE4-8E7D-FD4136B8E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2518-E8E3-391E-D853-67B5CE547052}"/>
              </a:ext>
            </a:extLst>
          </p:cNvPr>
          <p:cNvSpPr>
            <a:spLocks noGrp="1"/>
          </p:cNvSpPr>
          <p:nvPr>
            <p:ph type="title"/>
          </p:nvPr>
        </p:nvSpPr>
        <p:spPr/>
        <p:txBody>
          <a:bodyPr>
            <a:noAutofit/>
          </a:bodyPr>
          <a:lstStyle/>
          <a:p>
            <a:r>
              <a:rPr lang="en-US" sz="3000" dirty="0"/>
              <a:t>Announcements</a:t>
            </a:r>
          </a:p>
        </p:txBody>
      </p:sp>
      <p:pic>
        <p:nvPicPr>
          <p:cNvPr id="6" name="Picture Placeholder 5" descr="&quot;&quot;">
            <a:extLst>
              <a:ext uri="{FF2B5EF4-FFF2-40B4-BE49-F238E27FC236}">
                <a16:creationId xmlns:a16="http://schemas.microsoft.com/office/drawing/2014/main" id="{364DBB4C-83F9-709C-E771-6ADDC308498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97A8DAA8-6CCF-45CC-427C-50A65F40B86D}"/>
              </a:ext>
            </a:extLst>
          </p:cNvPr>
          <p:cNvSpPr txBox="1"/>
          <p:nvPr/>
        </p:nvSpPr>
        <p:spPr>
          <a:xfrm>
            <a:off x="1250806" y="1394397"/>
            <a:ext cx="999631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spcBef>
                <a:spcPts val="1200"/>
              </a:spcBef>
              <a:buSzPct val="100000"/>
              <a:buBlip>
                <a:blip r:embed="rId4"/>
              </a:buBlip>
              <a:defRPr/>
            </a:pPr>
            <a:r>
              <a:rPr lang="en-US" sz="1600" dirty="0">
                <a:solidFill>
                  <a:srgbClr val="000000"/>
                </a:solidFill>
                <a:latin typeface="Gill Sans"/>
              </a:rPr>
              <a:t>Reminder: The Payroll Operations Team is now located in </a:t>
            </a:r>
            <a:r>
              <a:rPr lang="en-US" sz="1600" b="1" dirty="0">
                <a:solidFill>
                  <a:srgbClr val="D73F09"/>
                </a:solidFill>
                <a:latin typeface="Gill Sans"/>
              </a:rPr>
              <a:t>University Plaza Suite 150!</a:t>
            </a:r>
          </a:p>
          <a:p>
            <a:pPr marL="742950" lvl="1" indent="-285750">
              <a:spcBef>
                <a:spcPts val="1200"/>
              </a:spcBef>
              <a:buClr>
                <a:schemeClr val="tx1"/>
              </a:buClr>
              <a:buSzPct val="100000"/>
              <a:buFont typeface="Arial" panose="020B0604020202020204" pitchFamily="34" charset="0"/>
              <a:buChar char="•"/>
              <a:defRPr/>
            </a:pPr>
            <a:r>
              <a:rPr lang="en-US" sz="1600" dirty="0">
                <a:solidFill>
                  <a:srgbClr val="000000"/>
                </a:solidFill>
                <a:latin typeface="Gill Sans"/>
              </a:rPr>
              <a:t>Employees or students picking up physical paychecks or who have payroll-related questions should visit Payroll Operations in their new location at </a:t>
            </a:r>
            <a:r>
              <a:rPr lang="en-US" sz="1600" dirty="0">
                <a:solidFill>
                  <a:srgbClr val="00859B"/>
                </a:solidFill>
                <a:latin typeface="Gill Sans"/>
                <a:hlinkClick r:id="rId5">
                  <a:extLst>
                    <a:ext uri="{A12FA001-AC4F-418D-AE19-62706E023703}">
                      <ahyp:hlinkClr xmlns:ahyp="http://schemas.microsoft.com/office/drawing/2018/hyperlinkcolor" val="tx"/>
                    </a:ext>
                  </a:extLst>
                </a:hlinkClick>
              </a:rPr>
              <a:t>University Plaza</a:t>
            </a:r>
            <a:r>
              <a:rPr lang="en-US" sz="1600" dirty="0">
                <a:solidFill>
                  <a:srgbClr val="000000"/>
                </a:solidFill>
                <a:latin typeface="Gill Sans"/>
              </a:rPr>
              <a:t>, Suite 150. This will be the only location for check pick-up. Please visit </a:t>
            </a:r>
            <a:r>
              <a:rPr lang="en-US" sz="1600" dirty="0">
                <a:solidFill>
                  <a:srgbClr val="00859B"/>
                </a:solidFill>
                <a:latin typeface="Gill Sans"/>
                <a:hlinkClick r:id="rId6">
                  <a:extLst>
                    <a:ext uri="{A12FA001-AC4F-418D-AE19-62706E023703}">
                      <ahyp:hlinkClr xmlns:ahyp="http://schemas.microsoft.com/office/drawing/2018/hyperlinkcolor" val="tx"/>
                    </a:ext>
                  </a:extLst>
                </a:hlinkClick>
              </a:rPr>
              <a:t>Payroll Operations</a:t>
            </a:r>
            <a:r>
              <a:rPr lang="en-US" sz="1600" dirty="0">
                <a:solidFill>
                  <a:srgbClr val="00859B"/>
                </a:solidFill>
                <a:latin typeface="Gill Sans"/>
              </a:rPr>
              <a:t> </a:t>
            </a:r>
            <a:r>
              <a:rPr lang="en-US" sz="1600" dirty="0">
                <a:solidFill>
                  <a:srgbClr val="000000"/>
                </a:solidFill>
                <a:latin typeface="Gill Sans"/>
              </a:rPr>
              <a:t>for more information.</a:t>
            </a:r>
          </a:p>
          <a:p>
            <a:pPr lvl="1">
              <a:spcBef>
                <a:spcPts val="1200"/>
              </a:spcBef>
              <a:buSzPct val="100000"/>
              <a:defRPr/>
            </a:pPr>
            <a:endParaRPr lang="en-US" sz="1600" dirty="0">
              <a:solidFill>
                <a:srgbClr val="000000"/>
              </a:solidFill>
              <a:latin typeface="Gill Sans"/>
            </a:endParaRPr>
          </a:p>
          <a:p>
            <a:pPr>
              <a:spcBef>
                <a:spcPts val="1200"/>
              </a:spcBef>
              <a:buSzPct val="100000"/>
              <a:defRPr/>
            </a:pPr>
            <a:endParaRPr lang="en-US" sz="1600" dirty="0"/>
          </a:p>
          <a:p>
            <a:pPr marL="285115" indent="-285115">
              <a:spcBef>
                <a:spcPts val="1200"/>
              </a:spcBef>
              <a:buSzPct val="100000"/>
              <a:buBlip>
                <a:blip r:embed="rId4"/>
              </a:buBlip>
              <a:defRPr/>
            </a:pPr>
            <a:endParaRPr lang="en-US" sz="1600" dirty="0">
              <a:solidFill>
                <a:srgbClr val="000000"/>
              </a:solidFill>
              <a:latin typeface="Gill Sans"/>
            </a:endParaRPr>
          </a:p>
          <a:p>
            <a:pPr marL="742315" lvl="1" indent="-285115">
              <a:spcBef>
                <a:spcPts val="1200"/>
              </a:spcBef>
              <a:buSzPct val="100000"/>
              <a:buChar char="•"/>
              <a:defRPr/>
            </a:pPr>
            <a:endParaRPr lang="en-US" sz="1600" dirty="0">
              <a:solidFill>
                <a:srgbClr val="000000"/>
              </a:solidFill>
            </a:endParaRPr>
          </a:p>
          <a:p>
            <a:pPr>
              <a:spcBef>
                <a:spcPts val="1200"/>
              </a:spcBef>
              <a:buSzPct val="100000"/>
              <a:defRPr/>
            </a:pPr>
            <a:endParaRPr lang="en-US" dirty="0">
              <a:solidFill>
                <a:srgbClr val="000000"/>
              </a:solidFill>
            </a:endParaRPr>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70832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D2CB-F9B7-761E-0CB4-A34932A4E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74409-FD7E-3026-9049-E60C099EAF68}"/>
              </a:ext>
            </a:extLst>
          </p:cNvPr>
          <p:cNvSpPr>
            <a:spLocks noGrp="1"/>
          </p:cNvSpPr>
          <p:nvPr>
            <p:ph type="title"/>
          </p:nvPr>
        </p:nvSpPr>
        <p:spPr/>
        <p:txBody>
          <a:bodyPr>
            <a:noAutofit/>
          </a:bodyPr>
          <a:lstStyle/>
          <a:p>
            <a:r>
              <a:rPr lang="en-US" sz="3000" dirty="0"/>
              <a:t>Work Life updates</a:t>
            </a:r>
          </a:p>
        </p:txBody>
      </p:sp>
      <p:sp>
        <p:nvSpPr>
          <p:cNvPr id="4" name="Content Placeholder 2">
            <a:extLst>
              <a:ext uri="{FF2B5EF4-FFF2-40B4-BE49-F238E27FC236}">
                <a16:creationId xmlns:a16="http://schemas.microsoft.com/office/drawing/2014/main" id="{576768DB-B66A-1BEA-3699-C077724BEC96}"/>
              </a:ext>
            </a:extLst>
          </p:cNvPr>
          <p:cNvSpPr txBox="1">
            <a:spLocks/>
          </p:cNvSpPr>
          <p:nvPr/>
        </p:nvSpPr>
        <p:spPr>
          <a:xfrm>
            <a:off x="1335127" y="1407238"/>
            <a:ext cx="10157782" cy="496613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ct val="100000"/>
              </a:lnSpc>
              <a:spcBef>
                <a:spcPts val="1200"/>
              </a:spcBef>
              <a:buClrTx/>
              <a:buSzPct val="100000"/>
              <a:buBlip>
                <a:blip r:embed="rId3"/>
              </a:buBlip>
              <a:defRPr/>
            </a:pPr>
            <a:r>
              <a:rPr lang="en-US" sz="1900" b="1" dirty="0">
                <a:solidFill>
                  <a:prstClr val="black"/>
                </a:solidFill>
                <a:ea typeface="Gill Sans" charset="0"/>
                <a:cs typeface="Gill Sans" charset="0"/>
              </a:rPr>
              <a:t>Lyra</a:t>
            </a:r>
          </a:p>
          <a:p>
            <a:pPr lvl="1">
              <a:lnSpc>
                <a:spcPct val="100000"/>
              </a:lnSpc>
              <a:spcBef>
                <a:spcPts val="1200"/>
              </a:spcBef>
              <a:buClrTx/>
              <a:buSzPct val="100000"/>
              <a:buFont typeface="Arial" panose="020B0604020202020204" pitchFamily="34" charset="0"/>
              <a:buChar char="•"/>
              <a:defRPr/>
            </a:pPr>
            <a:r>
              <a:rPr lang="en-US" sz="1900" dirty="0">
                <a:solidFill>
                  <a:prstClr val="black"/>
                </a:solidFill>
                <a:ea typeface="Gill Sans" charset="0"/>
                <a:cs typeface="Gill Sans" charset="0"/>
              </a:rPr>
              <a:t>Employees can now opt to continue to see their Lyra provider after their 8 sessions OSU provides at their own cost. This will take effect this month. </a:t>
            </a:r>
          </a:p>
          <a:p>
            <a:pPr marL="457200" lvl="1" indent="0">
              <a:lnSpc>
                <a:spcPct val="100000"/>
              </a:lnSpc>
              <a:spcBef>
                <a:spcPts val="1200"/>
              </a:spcBef>
              <a:buClrTx/>
              <a:buSzPct val="100000"/>
              <a:buNone/>
              <a:defRPr/>
            </a:pPr>
            <a:endParaRPr lang="en-US" sz="1900" dirty="0">
              <a:solidFill>
                <a:prstClr val="black"/>
              </a:solidFill>
              <a:ea typeface="Gill Sans" charset="0"/>
              <a:cs typeface="Gill Sans" charset="0"/>
            </a:endParaRPr>
          </a:p>
          <a:p>
            <a:pPr marL="285115" indent="-285115">
              <a:lnSpc>
                <a:spcPct val="100000"/>
              </a:lnSpc>
              <a:spcBef>
                <a:spcPts val="1200"/>
              </a:spcBef>
              <a:buClrTx/>
              <a:buSzPct val="100000"/>
              <a:buBlip>
                <a:blip r:embed="rId3"/>
              </a:buBlip>
              <a:defRPr/>
            </a:pPr>
            <a:r>
              <a:rPr lang="en-US" sz="1900" b="1" i="0" u="none" strike="noStrike" kern="1200" cap="none" spc="0" normalizeH="0" baseline="0" noProof="0" dirty="0">
                <a:ln>
                  <a:noFill/>
                </a:ln>
                <a:solidFill>
                  <a:prstClr val="black"/>
                </a:solidFill>
                <a:effectLst/>
                <a:uLnTx/>
                <a:uFillTx/>
                <a:ea typeface="Gill Sans" charset="0"/>
                <a:cs typeface="Gill Sans" charset="0"/>
              </a:rPr>
              <a:t>Exemplary Employee Awards</a:t>
            </a:r>
          </a:p>
          <a:p>
            <a:pPr lvl="1">
              <a:lnSpc>
                <a:spcPct val="100000"/>
              </a:lnSpc>
              <a:spcBef>
                <a:spcPts val="1200"/>
              </a:spcBef>
              <a:buClrTx/>
              <a:buSzPct val="100000"/>
              <a:buFont typeface="Arial" panose="020B0604020202020204" pitchFamily="34" charset="0"/>
              <a:buChar char="•"/>
              <a:defRPr/>
            </a:pPr>
            <a:r>
              <a:rPr lang="en-US" sz="1900" b="0" i="0" u="none" strike="noStrike" kern="1200" cap="none" spc="0" normalizeH="0" baseline="0" noProof="0" dirty="0">
                <a:ln>
                  <a:noFill/>
                </a:ln>
                <a:solidFill>
                  <a:prstClr val="black"/>
                </a:solidFill>
                <a:effectLst/>
                <a:uLnTx/>
                <a:uFillTx/>
                <a:ea typeface="Gill Sans" charset="0"/>
                <a:cs typeface="Gill Sans" charset="0"/>
              </a:rPr>
              <a:t>The nomination period for the Exemplary Employee Awards is now open! We will be accepting nominations through </a:t>
            </a:r>
            <a:r>
              <a:rPr lang="en-US" sz="1900" b="1" i="0" u="none" strike="noStrike" kern="1200" cap="none" spc="0" normalizeH="0" baseline="0" noProof="0" dirty="0">
                <a:ln>
                  <a:noFill/>
                </a:ln>
                <a:solidFill>
                  <a:prstClr val="black"/>
                </a:solidFill>
                <a:effectLst/>
                <a:uLnTx/>
                <a:uFillTx/>
                <a:ea typeface="Gill Sans" charset="0"/>
                <a:cs typeface="Gill Sans" charset="0"/>
              </a:rPr>
              <a:t>May 31.</a:t>
            </a:r>
          </a:p>
          <a:p>
            <a:pPr lvl="1">
              <a:lnSpc>
                <a:spcPct val="100000"/>
              </a:lnSpc>
              <a:spcBef>
                <a:spcPts val="1200"/>
              </a:spcBef>
              <a:buClrTx/>
              <a:buSzPct val="100000"/>
              <a:buFont typeface="Arial" panose="020B0604020202020204" pitchFamily="34" charset="0"/>
              <a:buChar char="•"/>
              <a:defRPr/>
            </a:pPr>
            <a:r>
              <a:rPr lang="en-US" sz="1900" b="0" i="0" u="none" strike="noStrike" kern="1200" cap="none" spc="0" normalizeH="0" baseline="0" noProof="0" dirty="0">
                <a:ln>
                  <a:noFill/>
                </a:ln>
                <a:solidFill>
                  <a:prstClr val="black"/>
                </a:solidFill>
                <a:effectLst/>
                <a:uLnTx/>
                <a:uFillTx/>
                <a:ea typeface="Gill Sans" charset="0"/>
                <a:cs typeface="Gill Sans" charset="0"/>
              </a:rPr>
              <a:t>Do you know a classified staff or professional faculty member who goes above and beyond? If so, University Human Resources is now accepting nominations for the 2026 Exemplary Employee Award!</a:t>
            </a:r>
          </a:p>
          <a:p>
            <a:pPr lvl="1">
              <a:lnSpc>
                <a:spcPct val="100000"/>
              </a:lnSpc>
              <a:spcBef>
                <a:spcPts val="1200"/>
              </a:spcBef>
              <a:buClrTx/>
              <a:buSzPct val="100000"/>
              <a:buFont typeface="Arial" panose="020B0604020202020204" pitchFamily="34" charset="0"/>
              <a:buChar char="•"/>
              <a:defRPr/>
            </a:pPr>
            <a:r>
              <a:rPr lang="en-US" sz="1900" b="0" i="0" u="none" strike="noStrike" kern="1200" cap="none" spc="0" normalizeH="0" baseline="0" noProof="0" dirty="0">
                <a:ln>
                  <a:noFill/>
                </a:ln>
                <a:solidFill>
                  <a:prstClr val="black"/>
                </a:solidFill>
                <a:effectLst/>
                <a:uLnTx/>
                <a:uFillTx/>
                <a:ea typeface="Gill Sans" charset="0"/>
                <a:cs typeface="Gill Sans" charset="0"/>
              </a:rPr>
              <a:t>If you would like to recognize someone in your unit or elsewhere on campus who exemplifies great service to OSU, you can find out more information about the award and nomination process </a:t>
            </a:r>
            <a:r>
              <a:rPr lang="en-US" sz="1900" b="0" i="0" u="none" strike="noStrike" kern="1200" cap="none" spc="0" normalizeH="0" baseline="0" noProof="0" dirty="0">
                <a:ln>
                  <a:noFill/>
                </a:ln>
                <a:solidFill>
                  <a:srgbClr val="00859B"/>
                </a:solidFill>
                <a:effectLst/>
                <a:uLnTx/>
                <a:uFillTx/>
                <a:ea typeface="Gill Sans" charset="0"/>
                <a:cs typeface="Gill Sans" charset="0"/>
                <a:hlinkClick r:id="rId4">
                  <a:extLst>
                    <a:ext uri="{A12FA001-AC4F-418D-AE19-62706E023703}">
                      <ahyp:hlinkClr xmlns:ahyp="http://schemas.microsoft.com/office/drawing/2018/hyperlinkcolor" val="tx"/>
                    </a:ext>
                  </a:extLst>
                </a:hlinkClick>
              </a:rPr>
              <a:t>online</a:t>
            </a:r>
            <a:r>
              <a:rPr lang="en-US" sz="1900" b="0" i="0" u="none" strike="noStrike" kern="1200" cap="none" spc="0" normalizeH="0" baseline="0" noProof="0" dirty="0">
                <a:ln>
                  <a:noFill/>
                </a:ln>
                <a:solidFill>
                  <a:prstClr val="black"/>
                </a:solidFill>
                <a:effectLst/>
                <a:uLnTx/>
                <a:uFillTx/>
                <a:ea typeface="Gill Sans" charset="0"/>
                <a:cs typeface="Gill Sans" charset="0"/>
              </a:rPr>
              <a:t>.</a:t>
            </a:r>
          </a:p>
          <a:p>
            <a:pPr lvl="2">
              <a:lnSpc>
                <a:spcPct val="100000"/>
              </a:lnSpc>
              <a:spcBef>
                <a:spcPts val="1200"/>
              </a:spcBef>
              <a:buClrTx/>
              <a:buSzPct val="100000"/>
              <a:buFont typeface="Arial" panose="020B0604020202020204" pitchFamily="34" charset="0"/>
              <a:buChar char="•"/>
              <a:defRPr/>
            </a:pPr>
            <a:r>
              <a:rPr lang="en-US" sz="1900" dirty="0">
                <a:solidFill>
                  <a:prstClr val="black"/>
                </a:solidFill>
                <a:ea typeface="Gill Sans" charset="0"/>
                <a:cs typeface="Gill Sans" charset="0"/>
              </a:rPr>
              <a:t>Please send hard copy nominations to </a:t>
            </a:r>
          </a:p>
          <a:p>
            <a:pPr marL="1371600" lvl="3" indent="0">
              <a:lnSpc>
                <a:spcPct val="100000"/>
              </a:lnSpc>
              <a:spcBef>
                <a:spcPts val="1200"/>
              </a:spcBef>
              <a:buClrTx/>
              <a:buSzPct val="100000"/>
              <a:buNone/>
              <a:defRPr/>
            </a:pPr>
            <a:r>
              <a:rPr lang="en-US" sz="1900" dirty="0">
                <a:solidFill>
                  <a:prstClr val="black"/>
                </a:solidFill>
                <a:ea typeface="Gill Sans" charset="0"/>
                <a:cs typeface="Gill Sans" charset="0"/>
              </a:rPr>
              <a:t>University Human Resources</a:t>
            </a:r>
          </a:p>
          <a:p>
            <a:pPr marL="1371600" lvl="3" indent="0">
              <a:lnSpc>
                <a:spcPct val="100000"/>
              </a:lnSpc>
              <a:spcBef>
                <a:spcPts val="1200"/>
              </a:spcBef>
              <a:buClrTx/>
              <a:buSzPct val="100000"/>
              <a:buNone/>
              <a:defRPr/>
            </a:pPr>
            <a:r>
              <a:rPr lang="en-US" sz="1900" dirty="0">
                <a:solidFill>
                  <a:prstClr val="black"/>
                </a:solidFill>
                <a:ea typeface="Gill Sans" charset="0"/>
                <a:cs typeface="Gill Sans" charset="0"/>
              </a:rPr>
              <a:t>Attn: Christina Schaaf </a:t>
            </a:r>
          </a:p>
          <a:p>
            <a:pPr marL="1371600" lvl="3" indent="0">
              <a:lnSpc>
                <a:spcPct val="100000"/>
              </a:lnSpc>
              <a:spcBef>
                <a:spcPts val="1200"/>
              </a:spcBef>
              <a:buClrTx/>
              <a:buSzPct val="100000"/>
              <a:buNone/>
              <a:defRPr/>
            </a:pPr>
            <a:r>
              <a:rPr lang="en-US" sz="1900" dirty="0">
                <a:solidFill>
                  <a:prstClr val="black"/>
                </a:solidFill>
                <a:ea typeface="Gill Sans" charset="0"/>
                <a:cs typeface="Gill Sans" charset="0"/>
              </a:rPr>
              <a:t>236 Kerr</a:t>
            </a:r>
          </a:p>
          <a:p>
            <a:pPr lvl="2">
              <a:lnSpc>
                <a:spcPct val="100000"/>
              </a:lnSpc>
              <a:spcBef>
                <a:spcPts val="1200"/>
              </a:spcBef>
              <a:buClrTx/>
              <a:buSzPct val="100000"/>
              <a:buFont typeface="Arial" panose="020B0604020202020204" pitchFamily="34" charset="0"/>
              <a:buChar char="•"/>
              <a:defRPr/>
            </a:pPr>
            <a:r>
              <a:rPr lang="en-US" sz="1900" dirty="0">
                <a:solidFill>
                  <a:prstClr val="black"/>
                </a:solidFill>
                <a:ea typeface="Gill Sans" charset="0"/>
                <a:cs typeface="Gill Sans" charset="0"/>
              </a:rPr>
              <a:t>Please send digital nominations to </a:t>
            </a:r>
            <a:r>
              <a:rPr lang="en-US" sz="1900" dirty="0">
                <a:solidFill>
                  <a:srgbClr val="00859B"/>
                </a:solidFill>
                <a:ea typeface="Gill Sans" charset="0"/>
                <a:cs typeface="Gill Sans" charset="0"/>
                <a:hlinkClick r:id="rId5">
                  <a:extLst>
                    <a:ext uri="{A12FA001-AC4F-418D-AE19-62706E023703}">
                      <ahyp:hlinkClr xmlns:ahyp="http://schemas.microsoft.com/office/drawing/2018/hyperlinkcolor" val="tx"/>
                    </a:ext>
                  </a:extLst>
                </a:hlinkClick>
              </a:rPr>
              <a:t>christina.schaaf@oregonstate.edu</a:t>
            </a:r>
            <a:endParaRPr lang="en-US" sz="1900" dirty="0">
              <a:solidFill>
                <a:srgbClr val="00859B"/>
              </a:solidFill>
              <a:ea typeface="Gill Sans" charset="0"/>
              <a:cs typeface="Gill Sans" charset="0"/>
            </a:endParaRPr>
          </a:p>
          <a:p>
            <a:pPr lvl="1">
              <a:lnSpc>
                <a:spcPct val="100000"/>
              </a:lnSpc>
              <a:spcBef>
                <a:spcPts val="1200"/>
              </a:spcBef>
              <a:buClrTx/>
              <a:buSzPct val="100000"/>
              <a:buFont typeface="Arial" panose="020B0604020202020204" pitchFamily="34" charset="0"/>
              <a:buChar char="•"/>
              <a:defRPr/>
            </a:pP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indent="-285115">
              <a:lnSpc>
                <a:spcPct val="100000"/>
              </a:lnSpc>
              <a:spcBef>
                <a:spcPts val="1200"/>
              </a:spcBef>
              <a:buClrTx/>
              <a:buSzPct val="100000"/>
              <a:buBlip>
                <a:blip r:embed="rId3"/>
              </a:buBlip>
              <a:defRPr/>
            </a:pP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p:txBody>
      </p:sp>
      <p:pic>
        <p:nvPicPr>
          <p:cNvPr id="6" name="Picture Placeholder 5" descr="Mental Health outline">
            <a:extLst>
              <a:ext uri="{FF2B5EF4-FFF2-40B4-BE49-F238E27FC236}">
                <a16:creationId xmlns:a16="http://schemas.microsoft.com/office/drawing/2014/main" id="{D504B1A3-C614-10BF-3DBB-C3E0671207CF}"/>
              </a:ext>
            </a:extLst>
          </p:cNvPr>
          <p:cNvPicPr>
            <a:picLocks noGrp="1" noChangeAspect="1"/>
          </p:cNvPicPr>
          <p:nvPr>
            <p:ph type="pic" sz="quarter" idx="10"/>
          </p:nvPr>
        </p:nvPicPr>
        <p:blipFill>
          <a:blip>
            <a:extLst>
              <a:ext uri="{96DAC541-7B7A-43D3-8B79-37D633B846F1}">
                <asvg:svgBlip xmlns:asvg="http://schemas.microsoft.com/office/drawing/2016/SVG/main" r:embed="rId6"/>
              </a:ext>
            </a:extLst>
          </a:blip>
          <a:srcRect t="157" b="157"/>
          <a:stretch>
            <a:fillRect/>
          </a:stretch>
        </p:blipFill>
        <p:spPr/>
      </p:pic>
    </p:spTree>
    <p:extLst>
      <p:ext uri="{BB962C8B-B14F-4D97-AF65-F5344CB8AC3E}">
        <p14:creationId xmlns:p14="http://schemas.microsoft.com/office/powerpoint/2010/main" val="368949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1637-43DC-C65A-83CE-BC2E8AA031B0}"/>
              </a:ext>
            </a:extLst>
          </p:cNvPr>
          <p:cNvSpPr>
            <a:spLocks noGrp="1"/>
          </p:cNvSpPr>
          <p:nvPr>
            <p:ph type="title"/>
          </p:nvPr>
        </p:nvSpPr>
        <p:spPr/>
        <p:txBody>
          <a:bodyPr/>
          <a:lstStyle/>
          <a:p>
            <a:r>
              <a:rPr lang="en-US" dirty="0">
                <a:latin typeface="Verdana"/>
                <a:ea typeface="Verdana"/>
              </a:rPr>
              <a:t>I-9 Compliance</a:t>
            </a:r>
            <a:endParaRPr lang="en-US" dirty="0"/>
          </a:p>
        </p:txBody>
      </p:sp>
      <p:pic>
        <p:nvPicPr>
          <p:cNvPr id="6" name="Picture Placeholder 5" descr="Employee badge outline">
            <a:extLst>
              <a:ext uri="{FF2B5EF4-FFF2-40B4-BE49-F238E27FC236}">
                <a16:creationId xmlns:a16="http://schemas.microsoft.com/office/drawing/2014/main" id="{333F66BA-E878-8178-0C7A-B617010D74FC}"/>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80540847-B060-7DA4-E27A-DDAB8DB5B016}"/>
              </a:ext>
            </a:extLst>
          </p:cNvPr>
          <p:cNvSpPr>
            <a:spLocks noGrp="1"/>
          </p:cNvSpPr>
          <p:nvPr>
            <p:ph idx="1"/>
          </p:nvPr>
        </p:nvSpPr>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ea typeface="Verdana"/>
              </a:rPr>
              <a:t>What is the I-9 and why do I need to care about it?</a:t>
            </a:r>
          </a:p>
          <a:p>
            <a:pPr marL="227965" indent="-227965"/>
            <a:endParaRPr lang="en-US" sz="1600" dirty="0"/>
          </a:p>
          <a:p>
            <a:pPr marL="742304" lvl="1" indent="-285115" defTabSz="914400">
              <a:lnSpc>
                <a:spcPct val="100000"/>
              </a:lnSpc>
              <a:spcBef>
                <a:spcPts val="1200"/>
              </a:spcBef>
              <a:buClrTx/>
              <a:buSzPct val="100000"/>
              <a:buBlip>
                <a:blip r:embed="rId3"/>
              </a:buBlip>
              <a:defRPr/>
            </a:pPr>
            <a:r>
              <a:rPr lang="en-US" sz="1600" dirty="0">
                <a:ea typeface="Verdana"/>
              </a:rPr>
              <a:t>The I-9 is a federally required form that must be completed and on-file for all paid employees</a:t>
            </a:r>
          </a:p>
          <a:p>
            <a:pPr marL="742304" lvl="1" indent="-285115" defTabSz="914400">
              <a:lnSpc>
                <a:spcPct val="100000"/>
              </a:lnSpc>
              <a:spcBef>
                <a:spcPts val="1200"/>
              </a:spcBef>
              <a:buClrTx/>
              <a:buSzPct val="100000"/>
              <a:buBlip>
                <a:blip r:embed="rId3"/>
              </a:buBlip>
              <a:defRPr/>
            </a:pPr>
            <a:r>
              <a:rPr lang="en-US" sz="1600" dirty="0">
                <a:ea typeface="Verdana"/>
              </a:rPr>
              <a:t>The I-9 is what employers use to verify that the people they hire are authorized and eligible to work in the United States</a:t>
            </a:r>
          </a:p>
          <a:p>
            <a:pPr marL="742304" lvl="1" indent="-285115" defTabSz="914400">
              <a:lnSpc>
                <a:spcPct val="100000"/>
              </a:lnSpc>
              <a:spcBef>
                <a:spcPts val="1200"/>
              </a:spcBef>
              <a:buClrTx/>
              <a:buSzPct val="100000"/>
              <a:buBlip>
                <a:blip r:embed="rId3"/>
              </a:buBlip>
              <a:defRPr/>
            </a:pPr>
            <a:r>
              <a:rPr lang="en-US" sz="1600" dirty="0">
                <a:ea typeface="Verdana"/>
              </a:rPr>
              <a:t>Any person hired into a paid position in the United States on/after November 6, 1986 is required to complete an I-9</a:t>
            </a:r>
          </a:p>
          <a:p>
            <a:pPr lvl="2" defTabSz="914400">
              <a:lnSpc>
                <a:spcPct val="100000"/>
              </a:lnSpc>
              <a:spcBef>
                <a:spcPts val="1200"/>
              </a:spcBef>
              <a:buClrTx/>
              <a:buSzPct val="100000"/>
              <a:buFont typeface="Arial" panose="020B0604020202020204" pitchFamily="34" charset="0"/>
              <a:buChar char="•"/>
              <a:defRPr/>
            </a:pPr>
            <a:r>
              <a:rPr lang="en-US" dirty="0">
                <a:ea typeface="Verdana"/>
              </a:rPr>
              <a:t>People hired before that date are not required to complete an I-9</a:t>
            </a:r>
          </a:p>
          <a:p>
            <a:pPr marL="742304" lvl="1" indent="-285115" defTabSz="914400">
              <a:lnSpc>
                <a:spcPct val="100000"/>
              </a:lnSpc>
              <a:spcBef>
                <a:spcPts val="1200"/>
              </a:spcBef>
              <a:buClrTx/>
              <a:buSzPct val="100000"/>
              <a:buBlip>
                <a:blip r:embed="rId3"/>
              </a:buBlip>
              <a:defRPr/>
            </a:pPr>
            <a:r>
              <a:rPr lang="en-US" sz="1600" dirty="0">
                <a:ea typeface="Verdana"/>
              </a:rPr>
              <a:t>The completion of the I-9 is built into the process to hire all paid employees at OSU and is managed via Student Employment and HR Support Services</a:t>
            </a:r>
          </a:p>
        </p:txBody>
      </p:sp>
    </p:spTree>
    <p:extLst>
      <p:ext uri="{BB962C8B-B14F-4D97-AF65-F5344CB8AC3E}">
        <p14:creationId xmlns:p14="http://schemas.microsoft.com/office/powerpoint/2010/main" val="23355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AE80-10BF-A95D-134A-22296DD53C30}"/>
              </a:ext>
            </a:extLst>
          </p:cNvPr>
          <p:cNvSpPr>
            <a:spLocks noGrp="1"/>
          </p:cNvSpPr>
          <p:nvPr>
            <p:ph type="title"/>
          </p:nvPr>
        </p:nvSpPr>
        <p:spPr/>
        <p:txBody>
          <a:bodyPr/>
          <a:lstStyle/>
          <a:p>
            <a:r>
              <a:rPr lang="en-US" dirty="0">
                <a:latin typeface="Verdana"/>
                <a:ea typeface="Verdana"/>
              </a:rPr>
              <a:t>I-9 Compliance, cont.</a:t>
            </a:r>
            <a:endParaRPr lang="en-US" dirty="0"/>
          </a:p>
        </p:txBody>
      </p:sp>
      <p:pic>
        <p:nvPicPr>
          <p:cNvPr id="6" name="Picture Placeholder 5" descr="Employee badge outline">
            <a:extLst>
              <a:ext uri="{FF2B5EF4-FFF2-40B4-BE49-F238E27FC236}">
                <a16:creationId xmlns:a16="http://schemas.microsoft.com/office/drawing/2014/main" id="{0C0F33CF-32FC-231B-8336-EF426587ABFA}"/>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13B69EFC-7AAF-8EE7-783D-2AA85BE384A3}"/>
              </a:ext>
            </a:extLst>
          </p:cNvPr>
          <p:cNvSpPr>
            <a:spLocks noGrp="1"/>
          </p:cNvSpPr>
          <p:nvPr>
            <p:ph idx="1"/>
          </p:nvPr>
        </p:nvSpPr>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ea typeface="Verdana"/>
              </a:rPr>
              <a:t>When does the I-9 need to be completed?</a:t>
            </a:r>
            <a:endParaRPr lang="en-US" sz="1600" dirty="0"/>
          </a:p>
          <a:p>
            <a:pPr marL="227965" indent="-227965"/>
            <a:endParaRPr lang="en-US" sz="1600" dirty="0"/>
          </a:p>
          <a:p>
            <a:pPr marL="742304" lvl="1" indent="-285115" defTabSz="914400">
              <a:lnSpc>
                <a:spcPct val="100000"/>
              </a:lnSpc>
              <a:spcBef>
                <a:spcPts val="1200"/>
              </a:spcBef>
              <a:buClrTx/>
              <a:buSzPct val="100000"/>
              <a:buBlip>
                <a:blip r:embed="rId3"/>
              </a:buBlip>
              <a:defRPr/>
            </a:pPr>
            <a:r>
              <a:rPr lang="en-US" sz="1600" dirty="0">
                <a:ea typeface="Verdana"/>
              </a:rPr>
              <a:t>Per USCIS guidelines, Section 1 of the I-9 must be completed by the employee </a:t>
            </a:r>
            <a:r>
              <a:rPr lang="en-US" sz="1600" b="1" dirty="0">
                <a:ea typeface="Verdana"/>
              </a:rPr>
              <a:t>on or before their first date of employment</a:t>
            </a:r>
            <a:endParaRPr lang="en-US" sz="1600" b="1" dirty="0"/>
          </a:p>
          <a:p>
            <a:pPr lvl="2" defTabSz="914400">
              <a:lnSpc>
                <a:spcPct val="100000"/>
              </a:lnSpc>
              <a:spcBef>
                <a:spcPts val="1200"/>
              </a:spcBef>
              <a:buClrTx/>
              <a:buSzPct val="100000"/>
              <a:buFont typeface="Arial" panose="020B0604020202020204" pitchFamily="34" charset="0"/>
              <a:buChar char="•"/>
              <a:defRPr/>
            </a:pPr>
            <a:r>
              <a:rPr lang="en-US" dirty="0">
                <a:ea typeface="Verdana"/>
              </a:rPr>
              <a:t>The I-9 cannot be initiated until an offer of employment has been made</a:t>
            </a:r>
          </a:p>
          <a:p>
            <a:pPr lvl="2" defTabSz="914400">
              <a:lnSpc>
                <a:spcPct val="100000"/>
              </a:lnSpc>
              <a:spcBef>
                <a:spcPts val="1200"/>
              </a:spcBef>
              <a:buClrTx/>
              <a:buSzPct val="100000"/>
              <a:buFont typeface="Arial" panose="020B0604020202020204" pitchFamily="34" charset="0"/>
              <a:buChar char="•"/>
              <a:defRPr/>
            </a:pPr>
            <a:r>
              <a:rPr lang="en-US" dirty="0">
                <a:ea typeface="Verdana"/>
              </a:rPr>
              <a:t>The employee has three days from their start date to complete the in-person verification of documents</a:t>
            </a:r>
          </a:p>
          <a:p>
            <a:pPr lvl="2" defTabSz="914400">
              <a:lnSpc>
                <a:spcPct val="100000"/>
              </a:lnSpc>
              <a:spcBef>
                <a:spcPts val="1200"/>
              </a:spcBef>
              <a:buClrTx/>
              <a:buSzPct val="100000"/>
              <a:buFont typeface="Arial" panose="020B0604020202020204" pitchFamily="34" charset="0"/>
              <a:buChar char="•"/>
              <a:defRPr/>
            </a:pPr>
            <a:r>
              <a:rPr lang="en-US" dirty="0">
                <a:ea typeface="Verdana"/>
              </a:rPr>
              <a:t>If the hire will only be working for three days or less then the I-9 must be fully completed on or before their first day</a:t>
            </a:r>
          </a:p>
          <a:p>
            <a:pPr marL="685165" lvl="1" indent="-227965"/>
            <a:endParaRPr lang="en-US" sz="1600" dirty="0">
              <a:ea typeface="Verdana"/>
            </a:endParaRPr>
          </a:p>
          <a:p>
            <a:pPr marL="742304" lvl="1" indent="-285115" defTabSz="914400">
              <a:lnSpc>
                <a:spcPct val="100000"/>
              </a:lnSpc>
              <a:spcBef>
                <a:spcPts val="1200"/>
              </a:spcBef>
              <a:buClrTx/>
              <a:buSzPct val="100000"/>
              <a:buBlip>
                <a:blip r:embed="rId3"/>
              </a:buBlip>
              <a:defRPr/>
            </a:pPr>
            <a:r>
              <a:rPr lang="en-US" sz="1600" dirty="0">
                <a:ea typeface="Verdana"/>
              </a:rPr>
              <a:t>For Student Employment, the I-9 must be completed </a:t>
            </a:r>
            <a:r>
              <a:rPr lang="en-US" sz="1600" b="1" dirty="0">
                <a:ea typeface="Verdana"/>
              </a:rPr>
              <a:t>on or before the employee's first day</a:t>
            </a:r>
          </a:p>
          <a:p>
            <a:pPr marL="742304" lvl="1" indent="-285115" defTabSz="914400">
              <a:lnSpc>
                <a:spcPct val="100000"/>
              </a:lnSpc>
              <a:spcBef>
                <a:spcPts val="1200"/>
              </a:spcBef>
              <a:buClrTx/>
              <a:buSzPct val="100000"/>
              <a:buBlip>
                <a:blip r:embed="rId3"/>
              </a:buBlip>
              <a:defRPr/>
            </a:pPr>
            <a:r>
              <a:rPr lang="en-US" sz="1600" dirty="0">
                <a:ea typeface="Verdana"/>
              </a:rPr>
              <a:t>For HR Support Services, the I-9 must be completed </a:t>
            </a:r>
            <a:r>
              <a:rPr lang="en-US" sz="1600" b="1" dirty="0">
                <a:ea typeface="Verdana"/>
              </a:rPr>
              <a:t>within three days of employee's start date</a:t>
            </a:r>
          </a:p>
        </p:txBody>
      </p:sp>
    </p:spTree>
    <p:extLst>
      <p:ext uri="{BB962C8B-B14F-4D97-AF65-F5344CB8AC3E}">
        <p14:creationId xmlns:p14="http://schemas.microsoft.com/office/powerpoint/2010/main" val="303228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2FBD-B9D1-92E9-3943-265D0D9D03C3}"/>
              </a:ext>
            </a:extLst>
          </p:cNvPr>
          <p:cNvSpPr>
            <a:spLocks noGrp="1"/>
          </p:cNvSpPr>
          <p:nvPr>
            <p:ph type="title"/>
          </p:nvPr>
        </p:nvSpPr>
        <p:spPr/>
        <p:txBody>
          <a:bodyPr/>
          <a:lstStyle/>
          <a:p>
            <a:r>
              <a:rPr lang="en-US" dirty="0">
                <a:latin typeface="Verdana"/>
                <a:ea typeface="Verdana"/>
              </a:rPr>
              <a:t>I-9 Compliance, cont.</a:t>
            </a:r>
            <a:endParaRPr lang="en-US" dirty="0"/>
          </a:p>
        </p:txBody>
      </p:sp>
      <p:pic>
        <p:nvPicPr>
          <p:cNvPr id="6" name="Picture Placeholder 5" descr="Employee badge outline">
            <a:extLst>
              <a:ext uri="{FF2B5EF4-FFF2-40B4-BE49-F238E27FC236}">
                <a16:creationId xmlns:a16="http://schemas.microsoft.com/office/drawing/2014/main" id="{3EAB7614-9EC5-B6A3-8B6C-5FBE3F430EF0}"/>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A59BB55D-5F6C-F5F1-09E7-DEA514AEA46E}"/>
              </a:ext>
            </a:extLst>
          </p:cNvPr>
          <p:cNvSpPr>
            <a:spLocks noGrp="1"/>
          </p:cNvSpPr>
          <p:nvPr>
            <p:ph idx="1"/>
          </p:nvPr>
        </p:nvSpPr>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latin typeface="Gill Sans"/>
                <a:ea typeface="Calibri"/>
                <a:cs typeface="Calibri"/>
              </a:rPr>
              <a:t>Failure to complete the I-9 within the required timeline can lead to disciplinary actions up to and including termination of employment</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600" dirty="0">
              <a:latin typeface="Gill Sans"/>
              <a:ea typeface="Calibri"/>
              <a:cs typeface="Calibri"/>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latin typeface="Gill Sans"/>
                <a:ea typeface="Calibri"/>
                <a:cs typeface="Calibri"/>
              </a:rPr>
              <a:t>Failure to complete the I-9 can also lead to monetary fines that are </a:t>
            </a:r>
            <a:r>
              <a:rPr lang="en-US" sz="1600" b="1" dirty="0">
                <a:latin typeface="Gill Sans"/>
                <a:ea typeface="Calibri"/>
                <a:cs typeface="Calibri"/>
              </a:rPr>
              <a:t>charged to the hiring unit – can quickly escalate to the thousands</a:t>
            </a:r>
          </a:p>
          <a:p>
            <a:pPr lvl="1" defTabSz="914400">
              <a:lnSpc>
                <a:spcPct val="100000"/>
              </a:lnSpc>
              <a:spcBef>
                <a:spcPts val="1200"/>
              </a:spcBef>
              <a:buClrTx/>
              <a:buSzPct val="100000"/>
              <a:buFont typeface="Arial" panose="020B0604020202020204" pitchFamily="34" charset="0"/>
              <a:buChar char="•"/>
              <a:defRPr/>
            </a:pPr>
            <a:r>
              <a:rPr lang="en-US" sz="1600" dirty="0">
                <a:latin typeface="Gill Sans"/>
                <a:ea typeface="Calibri"/>
                <a:cs typeface="Calibri"/>
              </a:rPr>
              <a:t>First Offense: $716 to $5,724 per violation</a:t>
            </a:r>
          </a:p>
          <a:p>
            <a:pPr lvl="1" defTabSz="914400">
              <a:lnSpc>
                <a:spcPct val="100000"/>
              </a:lnSpc>
              <a:spcBef>
                <a:spcPts val="1200"/>
              </a:spcBef>
              <a:buClrTx/>
              <a:buSzPct val="100000"/>
              <a:buFont typeface="Arial" panose="020B0604020202020204" pitchFamily="34" charset="0"/>
              <a:buChar char="•"/>
              <a:defRPr/>
            </a:pPr>
            <a:r>
              <a:rPr lang="en-US" sz="1600" dirty="0">
                <a:latin typeface="Gill Sans"/>
                <a:ea typeface="Calibri"/>
                <a:cs typeface="Calibri"/>
              </a:rPr>
              <a:t>Second Offense: $5,274 to $14,308 per violation</a:t>
            </a:r>
          </a:p>
          <a:p>
            <a:pPr lvl="1" defTabSz="914400">
              <a:lnSpc>
                <a:spcPct val="100000"/>
              </a:lnSpc>
              <a:spcBef>
                <a:spcPts val="1200"/>
              </a:spcBef>
              <a:buClrTx/>
              <a:buSzPct val="100000"/>
              <a:buFont typeface="Arial" panose="020B0604020202020204" pitchFamily="34" charset="0"/>
              <a:buChar char="•"/>
              <a:defRPr/>
            </a:pPr>
            <a:r>
              <a:rPr lang="en-US" sz="1600" dirty="0">
                <a:latin typeface="Gill Sans"/>
                <a:ea typeface="Calibri"/>
                <a:cs typeface="Calibri"/>
              </a:rPr>
              <a:t>Third+ Offense: $8,586 to $28,619</a:t>
            </a:r>
          </a:p>
          <a:p>
            <a:pPr marL="685165" lvl="1" indent="-227965"/>
            <a:endParaRPr lang="en-US" dirty="0">
              <a:latin typeface="Gill Sans"/>
              <a:ea typeface="Calibri"/>
              <a:cs typeface="Calibri"/>
            </a:endParaRPr>
          </a:p>
        </p:txBody>
      </p:sp>
    </p:spTree>
    <p:extLst>
      <p:ext uri="{BB962C8B-B14F-4D97-AF65-F5344CB8AC3E}">
        <p14:creationId xmlns:p14="http://schemas.microsoft.com/office/powerpoint/2010/main" val="275720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A1C5-176D-0B02-EEF0-E40ED827C600}"/>
              </a:ext>
            </a:extLst>
          </p:cNvPr>
          <p:cNvSpPr>
            <a:spLocks noGrp="1"/>
          </p:cNvSpPr>
          <p:nvPr>
            <p:ph type="title"/>
          </p:nvPr>
        </p:nvSpPr>
        <p:spPr/>
        <p:txBody>
          <a:bodyPr/>
          <a:lstStyle/>
          <a:p>
            <a:r>
              <a:rPr lang="en-US" dirty="0">
                <a:latin typeface="Verdana"/>
                <a:ea typeface="Verdana"/>
              </a:rPr>
              <a:t>How to Complete the I-9</a:t>
            </a:r>
            <a:endParaRPr lang="en-US" dirty="0"/>
          </a:p>
        </p:txBody>
      </p:sp>
      <p:pic>
        <p:nvPicPr>
          <p:cNvPr id="5" name="Picture Placeholder 4">
            <a:extLst>
              <a:ext uri="{FF2B5EF4-FFF2-40B4-BE49-F238E27FC236}">
                <a16:creationId xmlns:a16="http://schemas.microsoft.com/office/drawing/2014/main" id="{E59E8F9F-68E5-22FE-E48E-4DB3ADD18FAC}"/>
              </a:ext>
            </a:extLst>
          </p:cNvPr>
          <p:cNvPicPr>
            <a:picLocks noGrp="1" noRot="1" noChangeAspect="1" noMove="1" noResize="1" noEditPoints="1" noAdjustHandles="1" noChangeArrowheads="1" noChangeShapeType="1" noCrop="1"/>
          </p:cNvPicPr>
          <p:nvPr>
            <p:ph type="pic" sz="quarter" idx="10"/>
          </p:nvPr>
        </p:nvPicPr>
        <p:blipFill>
          <a:blip r:embed="rId2"/>
          <a:srcRect t="269" b="269"/>
          <a:stretch/>
        </p:blipFill>
        <p:spPr>
          <a:xfrm>
            <a:off x="5908355" y="1378697"/>
            <a:ext cx="5838122" cy="4577897"/>
          </a:xfrm>
          <a:prstGeom prst="rect">
            <a:avLst/>
          </a:prstGeom>
        </p:spPr>
      </p:pic>
      <p:sp>
        <p:nvSpPr>
          <p:cNvPr id="4" name="Content Placeholder 3">
            <a:extLst>
              <a:ext uri="{FF2B5EF4-FFF2-40B4-BE49-F238E27FC236}">
                <a16:creationId xmlns:a16="http://schemas.microsoft.com/office/drawing/2014/main" id="{343B88A4-AE52-BFA1-795A-A2EC0947BD9C}"/>
              </a:ext>
            </a:extLst>
          </p:cNvPr>
          <p:cNvSpPr>
            <a:spLocks noGrp="1"/>
          </p:cNvSpPr>
          <p:nvPr>
            <p:ph idx="1"/>
          </p:nvPr>
        </p:nvSpPr>
        <p:spPr>
          <a:xfrm>
            <a:off x="1474237" y="1380931"/>
            <a:ext cx="4323314" cy="5187820"/>
          </a:xfrm>
        </p:spPr>
        <p:txBody>
          <a:bodyPr vert="horz" lIns="91440" tIns="45720" rIns="91440" bIns="45720" rtlCol="0" anchor="t">
            <a:norm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ea typeface="Verdana"/>
              </a:rPr>
              <a:t>To complete the I-9, the employee must go through an in-person verification of original, unexpired documents that show they are eligible to work in the United States</a:t>
            </a: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USICS has a publicly available list of acceptable documents to present that is included with the I-9</a:t>
            </a:r>
          </a:p>
          <a:p>
            <a:pPr lvl="1" defTabSz="914400">
              <a:lnSpc>
                <a:spcPct val="100000"/>
              </a:lnSpc>
              <a:spcBef>
                <a:spcPts val="1200"/>
              </a:spcBef>
              <a:buClrTx/>
              <a:buSzPct val="100000"/>
              <a:buFont typeface="Arial" panose="020B0604020202020204" pitchFamily="34" charset="0"/>
              <a:buChar char="•"/>
              <a:defRPr/>
            </a:pPr>
            <a:r>
              <a:rPr lang="en-US" sz="1600" dirty="0">
                <a:ea typeface="Verdana"/>
              </a:rPr>
              <a:t>Employer </a:t>
            </a:r>
            <a:r>
              <a:rPr lang="en-US" sz="1600" u="sng" dirty="0">
                <a:ea typeface="Verdana"/>
              </a:rPr>
              <a:t>cannot</a:t>
            </a:r>
            <a:r>
              <a:rPr lang="en-US" sz="1600" dirty="0">
                <a:ea typeface="Verdana"/>
              </a:rPr>
              <a:t> tell an employee which documents they need to provide</a:t>
            </a:r>
          </a:p>
          <a:p>
            <a:pPr marL="227965" indent="-227965"/>
            <a:endParaRPr lang="en-US" dirty="0">
              <a:ea typeface="Verdana"/>
            </a:endParaRPr>
          </a:p>
        </p:txBody>
      </p:sp>
      <p:pic>
        <p:nvPicPr>
          <p:cNvPr id="6" name="Graphic 5" descr="Employee badge outline">
            <a:extLst>
              <a:ext uri="{FF2B5EF4-FFF2-40B4-BE49-F238E27FC236}">
                <a16:creationId xmlns:a16="http://schemas.microsoft.com/office/drawing/2014/main" id="{EB4A38C4-3091-4417-0478-D0E4026D74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8564" y="658628"/>
            <a:ext cx="504071" cy="504071"/>
          </a:xfrm>
          <a:prstGeom prst="rect">
            <a:avLst/>
          </a:prstGeom>
        </p:spPr>
      </p:pic>
    </p:spTree>
    <p:extLst>
      <p:ext uri="{BB962C8B-B14F-4D97-AF65-F5344CB8AC3E}">
        <p14:creationId xmlns:p14="http://schemas.microsoft.com/office/powerpoint/2010/main" val="1014949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U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4.xml><?xml version="1.0" encoding="utf-8"?>
<a:theme xmlns:a="http://schemas.openxmlformats.org/drawingml/2006/main" name="1_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5.xml><?xml version="1.0" encoding="utf-8"?>
<a:theme xmlns:a="http://schemas.openxmlformats.org/drawingml/2006/main" name="AMP 2025 - 2026">
  <a:themeElements>
    <a:clrScheme name="AMP 2025 - 2026">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D73F09"/>
      </a:hlink>
      <a:folHlink>
        <a:srgbClr val="D73F09"/>
      </a:folHlink>
    </a:clrScheme>
    <a:fontScheme name="AMP 2025 - 2026">
      <a:majorFont>
        <a:latin typeface="Stratum2 Black"/>
        <a:ea typeface=""/>
        <a:cs typeface=""/>
      </a:majorFont>
      <a:minorFont>
        <a:latin typeface="Kiev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3840</TotalTime>
  <Words>3041</Words>
  <Application>Microsoft Office PowerPoint</Application>
  <PresentationFormat>Widescreen</PresentationFormat>
  <Paragraphs>310</Paragraphs>
  <Slides>27</Slides>
  <Notes>13</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51" baseType="lpstr">
      <vt:lpstr>Aptos</vt:lpstr>
      <vt:lpstr>Arial</vt:lpstr>
      <vt:lpstr>Calibri</vt:lpstr>
      <vt:lpstr>Chronicle Display Black</vt:lpstr>
      <vt:lpstr>Courier New</vt:lpstr>
      <vt:lpstr>Encode Sans Normal Black</vt:lpstr>
      <vt:lpstr>Gill Sans</vt:lpstr>
      <vt:lpstr>Kievit Offc</vt:lpstr>
      <vt:lpstr>Kievit Offc Medium</vt:lpstr>
      <vt:lpstr>Open Sans</vt:lpstr>
      <vt:lpstr>Open Sans Light</vt:lpstr>
      <vt:lpstr>Stratum2 Black</vt:lpstr>
      <vt:lpstr>Stratum2 Bold</vt:lpstr>
      <vt:lpstr>Stratum2 Regular</vt:lpstr>
      <vt:lpstr>Times</vt:lpstr>
      <vt:lpstr>Verdana</vt:lpstr>
      <vt:lpstr>Wingdings</vt:lpstr>
      <vt:lpstr>Wingdings 2</vt:lpstr>
      <vt:lpstr>1_Office Theme</vt:lpstr>
      <vt:lpstr>OSU Slide Master</vt:lpstr>
      <vt:lpstr>Theme1</vt:lpstr>
      <vt:lpstr>1_Theme1</vt:lpstr>
      <vt:lpstr>AMP 2025 - 2026</vt:lpstr>
      <vt:lpstr>think-cell Slide</vt:lpstr>
      <vt:lpstr>UHR/PAYROLL FORUM</vt:lpstr>
      <vt:lpstr>General Information</vt:lpstr>
      <vt:lpstr>Agenda</vt:lpstr>
      <vt:lpstr>Announcements</vt:lpstr>
      <vt:lpstr>Work Life updates</vt:lpstr>
      <vt:lpstr>I-9 Compliance</vt:lpstr>
      <vt:lpstr>I-9 Compliance, cont.</vt:lpstr>
      <vt:lpstr>I-9 Compliance, cont.</vt:lpstr>
      <vt:lpstr>How to Complete the I-9</vt:lpstr>
      <vt:lpstr>In-Person vs. Remote Agent Requirements</vt:lpstr>
      <vt:lpstr>I-9 Reverification</vt:lpstr>
      <vt:lpstr>We Need Your Help!</vt:lpstr>
      <vt:lpstr>Update on The New Employee Welcome (NEW) Program</vt:lpstr>
      <vt:lpstr>Update on The New Program, cont.</vt:lpstr>
      <vt:lpstr>Update on NEW Program: Future State</vt:lpstr>
      <vt:lpstr>HRSS Cutover dates</vt:lpstr>
      <vt:lpstr>Save the Date!</vt:lpstr>
      <vt:lpstr>PowerPoint Presentation</vt:lpstr>
      <vt:lpstr>AMP May Updates</vt:lpstr>
      <vt:lpstr>May: Key Dates at A Glance and Resources</vt:lpstr>
      <vt:lpstr>May Upcoming AMP Events</vt:lpstr>
      <vt:lpstr>PowerPoint Presentation</vt:lpstr>
      <vt:lpstr>PowerPoint Presentation</vt:lpstr>
      <vt:lpstr>PowerPoint Presentation</vt:lpstr>
      <vt:lpstr>PowerPoint Presentation</vt:lpstr>
      <vt:lpstr>Final Questions?</vt:lpstr>
      <vt:lpstr>THANK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HR/Payroll Forum</dc:title>
  <dc:creator>Ray, Bonny</dc:creator>
  <cp:lastModifiedBy>Kilgore, Meg</cp:lastModifiedBy>
  <cp:revision>4589</cp:revision>
  <cp:lastPrinted>2023-08-11T15:56:18Z</cp:lastPrinted>
  <dcterms:created xsi:type="dcterms:W3CDTF">2022-10-28T02:53:34Z</dcterms:created>
  <dcterms:modified xsi:type="dcterms:W3CDTF">2026-05-08T17:49:51Z</dcterms:modified>
</cp:coreProperties>
</file>